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3" r:id="rId18"/>
    <p:sldId id="274" r:id="rId19"/>
    <p:sldId id="275" r:id="rId20"/>
    <p:sldId id="276"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12" y="-2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D2809E-AA5F-264E-A021-B4654F7025A2}" type="datetimeFigureOut">
              <a:rPr lang="en-US" smtClean="0"/>
              <a:t>19-04-09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84EB6E-F642-BE4A-BEB7-3188C0488E1A}" type="slidenum">
              <a:rPr lang="en-US" smtClean="0"/>
              <a:t>‹#›</a:t>
            </a:fld>
            <a:endParaRPr lang="en-US"/>
          </a:p>
        </p:txBody>
      </p:sp>
    </p:spTree>
    <p:extLst>
      <p:ext uri="{BB962C8B-B14F-4D97-AF65-F5344CB8AC3E}">
        <p14:creationId xmlns:p14="http://schemas.microsoft.com/office/powerpoint/2010/main" val="54304168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Mexico “oil state, but</a:t>
            </a:r>
            <a:r>
              <a:rPr lang="en-US" baseline="0" dirty="0" smtClean="0"/>
              <a:t> not oil economy”</a:t>
            </a:r>
          </a:p>
          <a:p>
            <a:endParaRPr lang="en-US" baseline="0" dirty="0" smtClean="0"/>
          </a:p>
        </p:txBody>
      </p:sp>
      <p:sp>
        <p:nvSpPr>
          <p:cNvPr id="4" name="Slide Number Placeholder 3"/>
          <p:cNvSpPr>
            <a:spLocks noGrp="1"/>
          </p:cNvSpPr>
          <p:nvPr>
            <p:ph type="sldNum" sz="quarter" idx="10"/>
          </p:nvPr>
        </p:nvSpPr>
        <p:spPr/>
        <p:txBody>
          <a:bodyPr/>
          <a:lstStyle/>
          <a:p>
            <a:fld id="{1084EB6E-F642-BE4A-BEB7-3188C0488E1A}" type="slidenum">
              <a:rPr lang="en-US" smtClean="0"/>
              <a:t>4</a:t>
            </a:fld>
            <a:endParaRPr lang="en-US"/>
          </a:p>
        </p:txBody>
      </p:sp>
    </p:spTree>
    <p:extLst>
      <p:ext uri="{BB962C8B-B14F-4D97-AF65-F5344CB8AC3E}">
        <p14:creationId xmlns:p14="http://schemas.microsoft.com/office/powerpoint/2010/main" val="2242461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184FFC5E-C8F0-3147-8C46-15CAAEA8F961}" type="datetimeFigureOut">
              <a:rPr lang="en-US" smtClean="0"/>
              <a:t>19-04-09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2A66E-482A-7D40-8405-FE01D76A819E}" type="slidenum">
              <a:rPr lang="en-US" smtClean="0"/>
              <a:t>‹#›</a:t>
            </a:fld>
            <a:endParaRPr lang="en-US"/>
          </a:p>
        </p:txBody>
      </p:sp>
    </p:spTree>
    <p:extLst>
      <p:ext uri="{BB962C8B-B14F-4D97-AF65-F5344CB8AC3E}">
        <p14:creationId xmlns:p14="http://schemas.microsoft.com/office/powerpoint/2010/main" val="45347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184FFC5E-C8F0-3147-8C46-15CAAEA8F961}" type="datetimeFigureOut">
              <a:rPr lang="en-US" smtClean="0"/>
              <a:t>19-04-09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2A66E-482A-7D40-8405-FE01D76A819E}" type="slidenum">
              <a:rPr lang="en-US" smtClean="0"/>
              <a:t>‹#›</a:t>
            </a:fld>
            <a:endParaRPr lang="en-US"/>
          </a:p>
        </p:txBody>
      </p:sp>
    </p:spTree>
    <p:extLst>
      <p:ext uri="{BB962C8B-B14F-4D97-AF65-F5344CB8AC3E}">
        <p14:creationId xmlns:p14="http://schemas.microsoft.com/office/powerpoint/2010/main" val="2868866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184FFC5E-C8F0-3147-8C46-15CAAEA8F961}" type="datetimeFigureOut">
              <a:rPr lang="en-US" smtClean="0"/>
              <a:t>19-04-09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2A66E-482A-7D40-8405-FE01D76A819E}" type="slidenum">
              <a:rPr lang="en-US" smtClean="0"/>
              <a:t>‹#›</a:t>
            </a:fld>
            <a:endParaRPr lang="en-US"/>
          </a:p>
        </p:txBody>
      </p:sp>
    </p:spTree>
    <p:extLst>
      <p:ext uri="{BB962C8B-B14F-4D97-AF65-F5344CB8AC3E}">
        <p14:creationId xmlns:p14="http://schemas.microsoft.com/office/powerpoint/2010/main" val="125084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184FFC5E-C8F0-3147-8C46-15CAAEA8F961}" type="datetimeFigureOut">
              <a:rPr lang="en-US" smtClean="0"/>
              <a:t>19-04-09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2A66E-482A-7D40-8405-FE01D76A819E}" type="slidenum">
              <a:rPr lang="en-US" smtClean="0"/>
              <a:t>‹#›</a:t>
            </a:fld>
            <a:endParaRPr lang="en-US"/>
          </a:p>
        </p:txBody>
      </p:sp>
    </p:spTree>
    <p:extLst>
      <p:ext uri="{BB962C8B-B14F-4D97-AF65-F5344CB8AC3E}">
        <p14:creationId xmlns:p14="http://schemas.microsoft.com/office/powerpoint/2010/main" val="3527256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184FFC5E-C8F0-3147-8C46-15CAAEA8F961}" type="datetimeFigureOut">
              <a:rPr lang="en-US" smtClean="0"/>
              <a:t>19-04-09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E2A66E-482A-7D40-8405-FE01D76A819E}" type="slidenum">
              <a:rPr lang="en-US" smtClean="0"/>
              <a:t>‹#›</a:t>
            </a:fld>
            <a:endParaRPr lang="en-US"/>
          </a:p>
        </p:txBody>
      </p:sp>
    </p:spTree>
    <p:extLst>
      <p:ext uri="{BB962C8B-B14F-4D97-AF65-F5344CB8AC3E}">
        <p14:creationId xmlns:p14="http://schemas.microsoft.com/office/powerpoint/2010/main" val="2692936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184FFC5E-C8F0-3147-8C46-15CAAEA8F961}" type="datetimeFigureOut">
              <a:rPr lang="en-US" smtClean="0"/>
              <a:t>19-04-09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E2A66E-482A-7D40-8405-FE01D76A819E}" type="slidenum">
              <a:rPr lang="en-US" smtClean="0"/>
              <a:t>‹#›</a:t>
            </a:fld>
            <a:endParaRPr lang="en-US"/>
          </a:p>
        </p:txBody>
      </p:sp>
    </p:spTree>
    <p:extLst>
      <p:ext uri="{BB962C8B-B14F-4D97-AF65-F5344CB8AC3E}">
        <p14:creationId xmlns:p14="http://schemas.microsoft.com/office/powerpoint/2010/main" val="1339426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184FFC5E-C8F0-3147-8C46-15CAAEA8F961}" type="datetimeFigureOut">
              <a:rPr lang="en-US" smtClean="0"/>
              <a:t>19-04-09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E2A66E-482A-7D40-8405-FE01D76A819E}" type="slidenum">
              <a:rPr lang="en-US" smtClean="0"/>
              <a:t>‹#›</a:t>
            </a:fld>
            <a:endParaRPr lang="en-US"/>
          </a:p>
        </p:txBody>
      </p:sp>
    </p:spTree>
    <p:extLst>
      <p:ext uri="{BB962C8B-B14F-4D97-AF65-F5344CB8AC3E}">
        <p14:creationId xmlns:p14="http://schemas.microsoft.com/office/powerpoint/2010/main" val="1766804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184FFC5E-C8F0-3147-8C46-15CAAEA8F961}" type="datetimeFigureOut">
              <a:rPr lang="en-US" smtClean="0"/>
              <a:t>19-04-09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E2A66E-482A-7D40-8405-FE01D76A819E}" type="slidenum">
              <a:rPr lang="en-US" smtClean="0"/>
              <a:t>‹#›</a:t>
            </a:fld>
            <a:endParaRPr lang="en-US"/>
          </a:p>
        </p:txBody>
      </p:sp>
    </p:spTree>
    <p:extLst>
      <p:ext uri="{BB962C8B-B14F-4D97-AF65-F5344CB8AC3E}">
        <p14:creationId xmlns:p14="http://schemas.microsoft.com/office/powerpoint/2010/main" val="2005555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4FFC5E-C8F0-3147-8C46-15CAAEA8F961}" type="datetimeFigureOut">
              <a:rPr lang="en-US" smtClean="0"/>
              <a:t>19-04-09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E2A66E-482A-7D40-8405-FE01D76A819E}" type="slidenum">
              <a:rPr lang="en-US" smtClean="0"/>
              <a:t>‹#›</a:t>
            </a:fld>
            <a:endParaRPr lang="en-US"/>
          </a:p>
        </p:txBody>
      </p:sp>
    </p:spTree>
    <p:extLst>
      <p:ext uri="{BB962C8B-B14F-4D97-AF65-F5344CB8AC3E}">
        <p14:creationId xmlns:p14="http://schemas.microsoft.com/office/powerpoint/2010/main" val="3144930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184FFC5E-C8F0-3147-8C46-15CAAEA8F961}" type="datetimeFigureOut">
              <a:rPr lang="en-US" smtClean="0"/>
              <a:t>19-04-09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E2A66E-482A-7D40-8405-FE01D76A819E}" type="slidenum">
              <a:rPr lang="en-US" smtClean="0"/>
              <a:t>‹#›</a:t>
            </a:fld>
            <a:endParaRPr lang="en-US"/>
          </a:p>
        </p:txBody>
      </p:sp>
    </p:spTree>
    <p:extLst>
      <p:ext uri="{BB962C8B-B14F-4D97-AF65-F5344CB8AC3E}">
        <p14:creationId xmlns:p14="http://schemas.microsoft.com/office/powerpoint/2010/main" val="2638432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184FFC5E-C8F0-3147-8C46-15CAAEA8F961}" type="datetimeFigureOut">
              <a:rPr lang="en-US" smtClean="0"/>
              <a:t>19-04-09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E2A66E-482A-7D40-8405-FE01D76A819E}" type="slidenum">
              <a:rPr lang="en-US" smtClean="0"/>
              <a:t>‹#›</a:t>
            </a:fld>
            <a:endParaRPr lang="en-US"/>
          </a:p>
        </p:txBody>
      </p:sp>
    </p:spTree>
    <p:extLst>
      <p:ext uri="{BB962C8B-B14F-4D97-AF65-F5344CB8AC3E}">
        <p14:creationId xmlns:p14="http://schemas.microsoft.com/office/powerpoint/2010/main" val="11585323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4FFC5E-C8F0-3147-8C46-15CAAEA8F961}" type="datetimeFigureOut">
              <a:rPr lang="en-US" smtClean="0"/>
              <a:t>19-04-09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E2A66E-482A-7D40-8405-FE01D76A819E}" type="slidenum">
              <a:rPr lang="en-US" smtClean="0"/>
              <a:t>‹#›</a:t>
            </a:fld>
            <a:endParaRPr lang="en-US"/>
          </a:p>
        </p:txBody>
      </p:sp>
    </p:spTree>
    <p:extLst>
      <p:ext uri="{BB962C8B-B14F-4D97-AF65-F5344CB8AC3E}">
        <p14:creationId xmlns:p14="http://schemas.microsoft.com/office/powerpoint/2010/main" val="1968667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6923"/>
            <a:ext cx="7772400" cy="2633850"/>
          </a:xfrm>
        </p:spPr>
        <p:txBody>
          <a:bodyPr>
            <a:normAutofit/>
          </a:bodyPr>
          <a:lstStyle/>
          <a:p>
            <a:r>
              <a:rPr lang="en-US" sz="3200" b="1" dirty="0" smtClean="0"/>
              <a:t>Comparative Arrangements for Petroleum Ownership, Management and Revenue Sharing in Federal and </a:t>
            </a:r>
            <a:r>
              <a:rPr lang="en-US" sz="3200" b="1" smtClean="0"/>
              <a:t>Devolved Regimes</a:t>
            </a:r>
            <a:endParaRPr lang="en-US" sz="3200" b="1" dirty="0"/>
          </a:p>
        </p:txBody>
      </p:sp>
      <p:sp>
        <p:nvSpPr>
          <p:cNvPr id="3" name="Subtitle 2"/>
          <p:cNvSpPr>
            <a:spLocks noGrp="1"/>
          </p:cNvSpPr>
          <p:nvPr>
            <p:ph type="subTitle" idx="1"/>
          </p:nvPr>
        </p:nvSpPr>
        <p:spPr>
          <a:xfrm>
            <a:off x="1371600" y="2880773"/>
            <a:ext cx="6400800" cy="3433408"/>
          </a:xfrm>
        </p:spPr>
        <p:txBody>
          <a:bodyPr>
            <a:normAutofit fontScale="92500" lnSpcReduction="10000"/>
          </a:bodyPr>
          <a:lstStyle/>
          <a:p>
            <a:r>
              <a:rPr lang="en-US" sz="2800" dirty="0" smtClean="0"/>
              <a:t>Presentation to World Bank Workshop on Building Knowledge on Petroleum Resources Management</a:t>
            </a:r>
          </a:p>
          <a:p>
            <a:endParaRPr lang="en-US" sz="2800" dirty="0" smtClean="0"/>
          </a:p>
          <a:p>
            <a:r>
              <a:rPr lang="en-US" sz="2800" dirty="0" smtClean="0"/>
              <a:t>Nairobi</a:t>
            </a:r>
          </a:p>
          <a:p>
            <a:endParaRPr lang="en-US" sz="2800" dirty="0"/>
          </a:p>
          <a:p>
            <a:r>
              <a:rPr lang="en-US" sz="2800" dirty="0" smtClean="0"/>
              <a:t>George Anderson</a:t>
            </a:r>
          </a:p>
          <a:p>
            <a:r>
              <a:rPr lang="en-US" sz="2800" dirty="0" smtClean="0"/>
              <a:t>December 1, 2015</a:t>
            </a:r>
            <a:endParaRPr lang="en-US" sz="2800" dirty="0"/>
          </a:p>
        </p:txBody>
      </p:sp>
    </p:spTree>
    <p:extLst>
      <p:ext uri="{BB962C8B-B14F-4D97-AF65-F5344CB8AC3E}">
        <p14:creationId xmlns:p14="http://schemas.microsoft.com/office/powerpoint/2010/main" val="2041360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6462"/>
          </a:xfrm>
        </p:spPr>
        <p:txBody>
          <a:bodyPr>
            <a:normAutofit/>
          </a:bodyPr>
          <a:lstStyle/>
          <a:p>
            <a:r>
              <a:rPr lang="en-US" sz="3200" b="1" dirty="0" smtClean="0"/>
              <a:t>Experiences of  Rights Management</a:t>
            </a:r>
            <a:endParaRPr lang="en-US" sz="3200" b="1" dirty="0"/>
          </a:p>
        </p:txBody>
      </p:sp>
      <p:sp>
        <p:nvSpPr>
          <p:cNvPr id="3" name="Content Placeholder 2"/>
          <p:cNvSpPr>
            <a:spLocks noGrp="1"/>
          </p:cNvSpPr>
          <p:nvPr>
            <p:ph idx="1"/>
          </p:nvPr>
        </p:nvSpPr>
        <p:spPr>
          <a:xfrm>
            <a:off x="457200" y="1211100"/>
            <a:ext cx="8229600" cy="4915063"/>
          </a:xfrm>
        </p:spPr>
        <p:txBody>
          <a:bodyPr>
            <a:normAutofit fontScale="92500" lnSpcReduction="10000"/>
          </a:bodyPr>
          <a:lstStyle/>
          <a:p>
            <a:r>
              <a:rPr lang="en-US" sz="2800" dirty="0" smtClean="0"/>
              <a:t>Which government issues onshore rights?</a:t>
            </a:r>
          </a:p>
          <a:p>
            <a:pPr lvl="1"/>
            <a:r>
              <a:rPr lang="en-US" sz="2400" dirty="0" smtClean="0"/>
              <a:t>Federal or central: Bolivia, Brazil, India, Indonesia, Malaysia, Mexico, Nigeria, Pakistan, Russia, Venezuela</a:t>
            </a:r>
          </a:p>
          <a:p>
            <a:pPr lvl="1"/>
            <a:r>
              <a:rPr lang="en-US" sz="2400" dirty="0" smtClean="0"/>
              <a:t>State: Argentina, Australia, Canada, USA</a:t>
            </a:r>
          </a:p>
          <a:p>
            <a:r>
              <a:rPr lang="en-US" sz="2800" dirty="0" smtClean="0"/>
              <a:t>But in India and Malaysia state ownership and in Pakistan and Russia joint ownership</a:t>
            </a:r>
          </a:p>
          <a:p>
            <a:r>
              <a:rPr lang="en-US" sz="2800" dirty="0" smtClean="0"/>
              <a:t>In USA surface owners have sub-surface rights, so governmental role is more limited</a:t>
            </a:r>
          </a:p>
          <a:p>
            <a:r>
              <a:rPr lang="en-US" sz="2800" dirty="0" smtClean="0"/>
              <a:t>Which government issues offshore rights?</a:t>
            </a:r>
          </a:p>
          <a:p>
            <a:pPr lvl="1"/>
            <a:r>
              <a:rPr lang="en-US" sz="2400" dirty="0" smtClean="0"/>
              <a:t>Always federal except Australia and Canada (though under federal legislation in both) </a:t>
            </a:r>
            <a:endParaRPr lang="en-US" sz="2400" dirty="0"/>
          </a:p>
          <a:p>
            <a:pPr lvl="1"/>
            <a:r>
              <a:rPr lang="en-US" sz="2400" dirty="0" smtClean="0"/>
              <a:t>Federal in Malaysia, even though Borneo states have ownership of offshore </a:t>
            </a:r>
          </a:p>
          <a:p>
            <a:pPr marL="0" indent="0">
              <a:buNone/>
            </a:pPr>
            <a:endParaRPr lang="en-US" sz="2800" dirty="0" smtClean="0"/>
          </a:p>
          <a:p>
            <a:endParaRPr lang="en-US" sz="2800" dirty="0" smtClean="0"/>
          </a:p>
          <a:p>
            <a:endParaRPr lang="en-US" sz="2800" dirty="0"/>
          </a:p>
        </p:txBody>
      </p:sp>
    </p:spTree>
    <p:extLst>
      <p:ext uri="{BB962C8B-B14F-4D97-AF65-F5344CB8AC3E}">
        <p14:creationId xmlns:p14="http://schemas.microsoft.com/office/powerpoint/2010/main" val="3001079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341"/>
            <a:ext cx="8229600" cy="823077"/>
          </a:xfrm>
        </p:spPr>
        <p:txBody>
          <a:bodyPr>
            <a:normAutofit fontScale="90000"/>
          </a:bodyPr>
          <a:lstStyle/>
          <a:p>
            <a:r>
              <a:rPr lang="en-US" sz="3200" b="1" dirty="0"/>
              <a:t>F</a:t>
            </a:r>
            <a:r>
              <a:rPr lang="en-US" sz="3200" b="1" dirty="0" smtClean="0"/>
              <a:t>ederal  management levers when </a:t>
            </a:r>
            <a:br>
              <a:rPr lang="en-US" sz="3200" b="1" dirty="0" smtClean="0"/>
            </a:br>
            <a:r>
              <a:rPr lang="en-US" sz="3200" b="1" dirty="0" smtClean="0"/>
              <a:t>states manage rights</a:t>
            </a:r>
            <a:endParaRPr lang="en-US" sz="3200" b="1" dirty="0"/>
          </a:p>
        </p:txBody>
      </p:sp>
      <p:sp>
        <p:nvSpPr>
          <p:cNvPr id="3" name="Content Placeholder 2"/>
          <p:cNvSpPr>
            <a:spLocks noGrp="1"/>
          </p:cNvSpPr>
          <p:nvPr>
            <p:ph idx="1"/>
          </p:nvPr>
        </p:nvSpPr>
        <p:spPr>
          <a:xfrm>
            <a:off x="457200" y="1105276"/>
            <a:ext cx="8229600" cy="5561652"/>
          </a:xfrm>
        </p:spPr>
        <p:txBody>
          <a:bodyPr>
            <a:normAutofit fontScale="92500"/>
          </a:bodyPr>
          <a:lstStyle/>
          <a:p>
            <a:r>
              <a:rPr lang="en-US" sz="2800" dirty="0" smtClean="0"/>
              <a:t>Federal fiscal powers</a:t>
            </a:r>
          </a:p>
          <a:p>
            <a:pPr lvl="1"/>
            <a:r>
              <a:rPr lang="en-US" sz="2400" dirty="0"/>
              <a:t>E</a:t>
            </a:r>
            <a:r>
              <a:rPr lang="en-US" sz="2400" dirty="0" smtClean="0"/>
              <a:t>xtensive taxing powers, including corporate income tax, excise taxes, export taxes, etc.  </a:t>
            </a:r>
          </a:p>
          <a:p>
            <a:pPr lvl="1"/>
            <a:r>
              <a:rPr lang="en-US" sz="2400" dirty="0"/>
              <a:t>E</a:t>
            </a:r>
            <a:r>
              <a:rPr lang="en-US" sz="2400" dirty="0" smtClean="0"/>
              <a:t>ven when they do not set royalties, can have decisive impact on fiscal terms</a:t>
            </a:r>
          </a:p>
          <a:p>
            <a:pPr lvl="1"/>
            <a:r>
              <a:rPr lang="en-US" sz="2400" dirty="0" smtClean="0"/>
              <a:t>Interaction of taxes and royalties: deductibility </a:t>
            </a:r>
          </a:p>
          <a:p>
            <a:r>
              <a:rPr lang="en-US" sz="2800" dirty="0" smtClean="0"/>
              <a:t>Federal environmental powers</a:t>
            </a:r>
          </a:p>
          <a:p>
            <a:pPr lvl="1"/>
            <a:r>
              <a:rPr lang="en-US" sz="2400" dirty="0" smtClean="0"/>
              <a:t>Not spelled out in old constitutions, but extensive</a:t>
            </a:r>
          </a:p>
          <a:p>
            <a:r>
              <a:rPr lang="en-US" sz="2800" dirty="0" smtClean="0"/>
              <a:t>Federal powers over marketing and transport:</a:t>
            </a:r>
          </a:p>
          <a:p>
            <a:pPr lvl="1"/>
            <a:r>
              <a:rPr lang="en-US" sz="2400" dirty="0" smtClean="0"/>
              <a:t>Pipelines and ports often federally regulated</a:t>
            </a:r>
          </a:p>
          <a:p>
            <a:pPr lvl="1"/>
            <a:r>
              <a:rPr lang="en-US" sz="2400" dirty="0" smtClean="0"/>
              <a:t>Export permits</a:t>
            </a:r>
          </a:p>
          <a:p>
            <a:pPr lvl="1"/>
            <a:r>
              <a:rPr lang="en-US" sz="2400" dirty="0" smtClean="0"/>
              <a:t>Internal price controls</a:t>
            </a:r>
            <a:endParaRPr lang="en-US" sz="2800" dirty="0" smtClean="0"/>
          </a:p>
          <a:p>
            <a:r>
              <a:rPr lang="en-US" sz="2800" dirty="0" smtClean="0"/>
              <a:t>Bottom line: extensive federal levers in devolved regimes</a:t>
            </a:r>
          </a:p>
          <a:p>
            <a:pPr marL="457200" lvl="1" indent="0">
              <a:buNone/>
            </a:pPr>
            <a:endParaRPr lang="en-US" sz="2400" dirty="0"/>
          </a:p>
          <a:p>
            <a:pPr marL="457200" lvl="1" indent="0">
              <a:buNone/>
            </a:pPr>
            <a:endParaRPr lang="en-US" sz="2400" dirty="0" smtClean="0"/>
          </a:p>
          <a:p>
            <a:pPr lvl="1"/>
            <a:endParaRPr lang="en-US" sz="2400" dirty="0"/>
          </a:p>
          <a:p>
            <a:pPr marL="457200" lvl="1" indent="0">
              <a:buNone/>
            </a:pPr>
            <a:endParaRPr lang="en-US" sz="2400" dirty="0" smtClean="0"/>
          </a:p>
          <a:p>
            <a:pPr lvl="1"/>
            <a:endParaRPr lang="en-US" sz="2400" dirty="0"/>
          </a:p>
          <a:p>
            <a:pPr lvl="1"/>
            <a:endParaRPr lang="en-US" sz="2400" dirty="0" smtClean="0"/>
          </a:p>
          <a:p>
            <a:pPr lvl="1"/>
            <a:endParaRPr lang="en-US" sz="2400" dirty="0"/>
          </a:p>
          <a:p>
            <a:pPr marL="0" indent="0">
              <a:buNone/>
            </a:pPr>
            <a:endParaRPr lang="en-US" sz="2800" dirty="0"/>
          </a:p>
        </p:txBody>
      </p:sp>
    </p:spTree>
    <p:extLst>
      <p:ext uri="{BB962C8B-B14F-4D97-AF65-F5344CB8AC3E}">
        <p14:creationId xmlns:p14="http://schemas.microsoft.com/office/powerpoint/2010/main" val="1350362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341"/>
            <a:ext cx="8229600" cy="1034726"/>
          </a:xfrm>
        </p:spPr>
        <p:txBody>
          <a:bodyPr>
            <a:normAutofit fontScale="90000"/>
          </a:bodyPr>
          <a:lstStyle/>
          <a:p>
            <a:r>
              <a:rPr lang="en-US" sz="3200" b="1" dirty="0" smtClean="0"/>
              <a:t>Limited state management levers when federal government manages rights</a:t>
            </a:r>
            <a:endParaRPr lang="en-US" sz="3200" b="1" dirty="0"/>
          </a:p>
        </p:txBody>
      </p:sp>
      <p:sp>
        <p:nvSpPr>
          <p:cNvPr id="3" name="Content Placeholder 2"/>
          <p:cNvSpPr>
            <a:spLocks noGrp="1"/>
          </p:cNvSpPr>
          <p:nvPr>
            <p:ph idx="1"/>
          </p:nvPr>
        </p:nvSpPr>
        <p:spPr>
          <a:xfrm>
            <a:off x="457200" y="1258134"/>
            <a:ext cx="8229600" cy="5103080"/>
          </a:xfrm>
        </p:spPr>
        <p:txBody>
          <a:bodyPr>
            <a:normAutofit fontScale="92500" lnSpcReduction="10000"/>
          </a:bodyPr>
          <a:lstStyle/>
          <a:p>
            <a:r>
              <a:rPr lang="en-US" sz="2800" dirty="0" smtClean="0"/>
              <a:t>India: states grants </a:t>
            </a:r>
            <a:r>
              <a:rPr lang="en-US" sz="2800" dirty="0" err="1" smtClean="0"/>
              <a:t>licences</a:t>
            </a:r>
            <a:r>
              <a:rPr lang="en-US" sz="2800" dirty="0" smtClean="0"/>
              <a:t> but under strict federal rules</a:t>
            </a:r>
          </a:p>
          <a:p>
            <a:r>
              <a:rPr lang="en-US" sz="2800" dirty="0" smtClean="0"/>
              <a:t>Pakistan: Council of Common (PM level; equal federal and provincial representation) reviews policies and issuance of </a:t>
            </a:r>
            <a:r>
              <a:rPr lang="en-US" sz="2800" dirty="0" err="1" smtClean="0"/>
              <a:t>licences</a:t>
            </a:r>
            <a:r>
              <a:rPr lang="en-US" sz="2800" dirty="0" smtClean="0"/>
              <a:t>; joint sitting of Parliament as dispute resolution mechanism.  Provinces have a role in environmental assessments and regulation of field operations</a:t>
            </a:r>
          </a:p>
          <a:p>
            <a:r>
              <a:rPr lang="en-US" sz="2800" dirty="0" smtClean="0"/>
              <a:t>USA: Federal government accepts some state law on federal lands</a:t>
            </a:r>
          </a:p>
          <a:p>
            <a:r>
              <a:rPr lang="en-US" sz="2800" dirty="0" smtClean="0"/>
              <a:t>Malaysia: Sarawak has a role in environmental assessments</a:t>
            </a:r>
          </a:p>
          <a:p>
            <a:r>
              <a:rPr lang="en-US" sz="2800" dirty="0" smtClean="0"/>
              <a:t>More generally, state role is consultative and political not formal and regulatory</a:t>
            </a:r>
          </a:p>
        </p:txBody>
      </p:sp>
    </p:spTree>
    <p:extLst>
      <p:ext uri="{BB962C8B-B14F-4D97-AF65-F5344CB8AC3E}">
        <p14:creationId xmlns:p14="http://schemas.microsoft.com/office/powerpoint/2010/main" val="460553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5473"/>
          </a:xfrm>
        </p:spPr>
        <p:txBody>
          <a:bodyPr>
            <a:normAutofit/>
          </a:bodyPr>
          <a:lstStyle/>
          <a:p>
            <a:r>
              <a:rPr lang="en-US" sz="3200" b="1" dirty="0" smtClean="0"/>
              <a:t>Advanced Joint Management Models</a:t>
            </a:r>
            <a:endParaRPr lang="en-US" sz="3200" b="1" dirty="0"/>
          </a:p>
        </p:txBody>
      </p:sp>
      <p:sp>
        <p:nvSpPr>
          <p:cNvPr id="3" name="Content Placeholder 2"/>
          <p:cNvSpPr>
            <a:spLocks noGrp="1"/>
          </p:cNvSpPr>
          <p:nvPr>
            <p:ph idx="1"/>
          </p:nvPr>
        </p:nvSpPr>
        <p:spPr>
          <a:xfrm>
            <a:off x="457200" y="1011210"/>
            <a:ext cx="8229600" cy="5414530"/>
          </a:xfrm>
        </p:spPr>
        <p:txBody>
          <a:bodyPr>
            <a:normAutofit fontScale="92500" lnSpcReduction="10000"/>
          </a:bodyPr>
          <a:lstStyle/>
          <a:p>
            <a:r>
              <a:rPr lang="en-US" sz="2800" dirty="0" smtClean="0"/>
              <a:t>In Australia and Canada offshore is federal, but political deals on joint management within federal framework laws.</a:t>
            </a:r>
          </a:p>
          <a:p>
            <a:r>
              <a:rPr lang="en-US" sz="2800" dirty="0" smtClean="0"/>
              <a:t>Australia: day-to-day assigned to state minister; joint authority of federal and state ministers for major decisions—with federal minister having final say.</a:t>
            </a:r>
          </a:p>
          <a:p>
            <a:r>
              <a:rPr lang="en-US" sz="2800" dirty="0" smtClean="0"/>
              <a:t>Canada: day-to-day assigned to board made up equally of federal and provincial nominees; major decisions must be agreed by federal and provincial ministers.  Model particularly applicable to offshore, but requires real cooperation.</a:t>
            </a:r>
          </a:p>
          <a:p>
            <a:r>
              <a:rPr lang="en-US" sz="2800" dirty="0" smtClean="0"/>
              <a:t>Difficult for this model to work onshore in Somali context?  Perhaps Pakistani model?</a:t>
            </a:r>
          </a:p>
          <a:p>
            <a:endParaRPr lang="en-US" sz="2800" dirty="0" smtClean="0"/>
          </a:p>
          <a:p>
            <a:endParaRPr lang="en-US" sz="2800" dirty="0"/>
          </a:p>
        </p:txBody>
      </p:sp>
    </p:spTree>
    <p:extLst>
      <p:ext uri="{BB962C8B-B14F-4D97-AF65-F5344CB8AC3E}">
        <p14:creationId xmlns:p14="http://schemas.microsoft.com/office/powerpoint/2010/main" val="500694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4066"/>
            <a:ext cx="8229600" cy="1117034"/>
          </a:xfrm>
        </p:spPr>
        <p:txBody>
          <a:bodyPr>
            <a:normAutofit/>
          </a:bodyPr>
          <a:lstStyle/>
          <a:p>
            <a:r>
              <a:rPr lang="en-US" sz="3200" b="1" dirty="0" smtClean="0"/>
              <a:t>Revenue-sharing</a:t>
            </a:r>
            <a:endParaRPr lang="en-US" sz="3200" b="1" dirty="0"/>
          </a:p>
        </p:txBody>
      </p:sp>
      <p:sp>
        <p:nvSpPr>
          <p:cNvPr id="3" name="Content Placeholder 2"/>
          <p:cNvSpPr>
            <a:spLocks noGrp="1"/>
          </p:cNvSpPr>
          <p:nvPr>
            <p:ph idx="1"/>
          </p:nvPr>
        </p:nvSpPr>
        <p:spPr>
          <a:xfrm>
            <a:off x="457200" y="1070000"/>
            <a:ext cx="8229600" cy="5318016"/>
          </a:xfrm>
        </p:spPr>
        <p:txBody>
          <a:bodyPr>
            <a:normAutofit fontScale="85000" lnSpcReduction="20000"/>
          </a:bodyPr>
          <a:lstStyle/>
          <a:p>
            <a:r>
              <a:rPr lang="en-US" sz="2800" dirty="0" smtClean="0"/>
              <a:t>Fiscal significance of petroleum revenues varies from overwhelming (Iraq, Nigeria, Venezuela) to marginal (Pakistan, India, USA)</a:t>
            </a:r>
          </a:p>
          <a:p>
            <a:pPr lvl="1"/>
            <a:r>
              <a:rPr lang="en-US" sz="2400" dirty="0"/>
              <a:t>T</a:t>
            </a:r>
            <a:r>
              <a:rPr lang="en-US" sz="2400" dirty="0" smtClean="0"/>
              <a:t>hough even in latter can be important to a region (Baluchistan, Assam)</a:t>
            </a:r>
          </a:p>
          <a:p>
            <a:r>
              <a:rPr lang="en-US" sz="2800" dirty="0" smtClean="0"/>
              <a:t>Ways of collecting revenues vary greatly:</a:t>
            </a:r>
          </a:p>
          <a:p>
            <a:pPr lvl="1"/>
            <a:r>
              <a:rPr lang="en-US" sz="2400" dirty="0" smtClean="0"/>
              <a:t>Royalties, production share, state oil company</a:t>
            </a:r>
          </a:p>
          <a:p>
            <a:pPr lvl="1"/>
            <a:r>
              <a:rPr lang="en-US" sz="2400" dirty="0" smtClean="0"/>
              <a:t>Levels of transparency also very different </a:t>
            </a:r>
          </a:p>
          <a:p>
            <a:r>
              <a:rPr lang="en-US" sz="2800" dirty="0" smtClean="0"/>
              <a:t>Easier to share revenues than management.</a:t>
            </a:r>
          </a:p>
          <a:p>
            <a:r>
              <a:rPr lang="en-US" sz="2800" dirty="0" smtClean="0"/>
              <a:t>Some governments effectively give large fiscal benefits to consumers through low prices for petroleum products:</a:t>
            </a:r>
          </a:p>
          <a:p>
            <a:pPr lvl="1"/>
            <a:r>
              <a:rPr lang="en-US" sz="2400" dirty="0" smtClean="0"/>
              <a:t>Does not show up in revenue-sharing models</a:t>
            </a:r>
          </a:p>
          <a:p>
            <a:pPr lvl="1"/>
            <a:r>
              <a:rPr lang="en-US" sz="2400" dirty="0" err="1" smtClean="0"/>
              <a:t>Favours</a:t>
            </a:r>
            <a:r>
              <a:rPr lang="en-US" sz="2400" dirty="0" smtClean="0"/>
              <a:t> wealthier people</a:t>
            </a:r>
          </a:p>
          <a:p>
            <a:pPr lvl="1"/>
            <a:r>
              <a:rPr lang="en-US" sz="2400" dirty="0" smtClean="0"/>
              <a:t>Can be very expensive and hard to reverse</a:t>
            </a:r>
          </a:p>
          <a:p>
            <a:r>
              <a:rPr lang="en-US" sz="2800" dirty="0" smtClean="0"/>
              <a:t>Impact of sharing of petroleum revenues needs to be seen in context of larger fiscal sharing regime.</a:t>
            </a:r>
            <a:endParaRPr lang="en-US" sz="2800" dirty="0"/>
          </a:p>
        </p:txBody>
      </p:sp>
    </p:spTree>
    <p:extLst>
      <p:ext uri="{BB962C8B-B14F-4D97-AF65-F5344CB8AC3E}">
        <p14:creationId xmlns:p14="http://schemas.microsoft.com/office/powerpoint/2010/main" val="2050559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Do producing states get a special share of petroleum revenues?</a:t>
            </a:r>
            <a:endParaRPr lang="en-US" sz="3200" b="1" dirty="0"/>
          </a:p>
        </p:txBody>
      </p:sp>
      <p:sp>
        <p:nvSpPr>
          <p:cNvPr id="3" name="Content Placeholder 2"/>
          <p:cNvSpPr>
            <a:spLocks noGrp="1"/>
          </p:cNvSpPr>
          <p:nvPr>
            <p:ph idx="1"/>
          </p:nvPr>
        </p:nvSpPr>
        <p:spPr/>
        <p:txBody>
          <a:bodyPr>
            <a:normAutofit fontScale="92500" lnSpcReduction="10000"/>
          </a:bodyPr>
          <a:lstStyle/>
          <a:p>
            <a:r>
              <a:rPr lang="en-US" sz="2800" dirty="0" smtClean="0"/>
              <a:t>Yes, where they control rights issuance (Argentina, Australia, Canada, USA)—but in Australia no net benefit</a:t>
            </a:r>
          </a:p>
          <a:p>
            <a:r>
              <a:rPr lang="en-US" sz="2800" dirty="0" smtClean="0"/>
              <a:t>Sometimes, where they have ownership but don’t control rights (India, Malaysia, Pakistan)</a:t>
            </a:r>
          </a:p>
          <a:p>
            <a:r>
              <a:rPr lang="en-US" sz="2800" dirty="0" smtClean="0"/>
              <a:t>Even sometimes when they have neither ownership nor control of rights (Bolivia, Brazil, Indonesia, Kenya, Nigeria)</a:t>
            </a:r>
          </a:p>
          <a:p>
            <a:r>
              <a:rPr lang="en-US" sz="2800" dirty="0" smtClean="0"/>
              <a:t>But the percentage share and absolute size of these revenues for states vary enormously</a:t>
            </a:r>
          </a:p>
          <a:p>
            <a:r>
              <a:rPr lang="en-US" sz="2800" dirty="0" smtClean="0"/>
              <a:t>And sometimes producing states get no share (Mexico, Russia, Venezuela)</a:t>
            </a:r>
          </a:p>
          <a:p>
            <a:endParaRPr lang="en-US" sz="2800" dirty="0" smtClean="0"/>
          </a:p>
        </p:txBody>
      </p:sp>
    </p:spTree>
    <p:extLst>
      <p:ext uri="{BB962C8B-B14F-4D97-AF65-F5344CB8AC3E}">
        <p14:creationId xmlns:p14="http://schemas.microsoft.com/office/powerpoint/2010/main" val="1362611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31947"/>
          </a:xfrm>
        </p:spPr>
        <p:txBody>
          <a:bodyPr>
            <a:normAutofit/>
          </a:bodyPr>
          <a:lstStyle/>
          <a:p>
            <a:r>
              <a:rPr lang="en-US" sz="3200" b="1" dirty="0" smtClean="0"/>
              <a:t>Why do producing states get a share?</a:t>
            </a:r>
            <a:endParaRPr lang="en-US" sz="3200" b="1" dirty="0"/>
          </a:p>
        </p:txBody>
      </p:sp>
      <p:sp>
        <p:nvSpPr>
          <p:cNvPr id="3" name="Content Placeholder 2"/>
          <p:cNvSpPr>
            <a:spLocks noGrp="1"/>
          </p:cNvSpPr>
          <p:nvPr>
            <p:ph idx="1"/>
          </p:nvPr>
        </p:nvSpPr>
        <p:spPr>
          <a:xfrm>
            <a:off x="457200" y="1307783"/>
            <a:ext cx="8229600" cy="4941909"/>
          </a:xfrm>
        </p:spPr>
        <p:txBody>
          <a:bodyPr>
            <a:normAutofit lnSpcReduction="10000"/>
          </a:bodyPr>
          <a:lstStyle/>
          <a:p>
            <a:r>
              <a:rPr lang="en-US" sz="2800" dirty="0" smtClean="0"/>
              <a:t>Very often because of constitutional provisions:</a:t>
            </a:r>
          </a:p>
          <a:p>
            <a:pPr lvl="1"/>
            <a:r>
              <a:rPr lang="en-US" sz="2400" dirty="0" smtClean="0"/>
              <a:t>It may flow from their control of rights</a:t>
            </a:r>
          </a:p>
          <a:p>
            <a:pPr lvl="1"/>
            <a:r>
              <a:rPr lang="en-US" sz="2400" dirty="0" smtClean="0"/>
              <a:t>Or the constitution may have a principle or even a detailed formula or rules (Brazil, Malaysia, Nigeria, Pakistan)</a:t>
            </a:r>
          </a:p>
          <a:p>
            <a:pPr lvl="1"/>
            <a:r>
              <a:rPr lang="en-US" sz="2400" dirty="0" smtClean="0"/>
              <a:t>But federal governments may limit state share by controlling levies (India)</a:t>
            </a:r>
          </a:p>
          <a:p>
            <a:r>
              <a:rPr lang="en-US" sz="2800" dirty="0"/>
              <a:t>T</a:t>
            </a:r>
            <a:r>
              <a:rPr lang="en-US" sz="2800" dirty="0" smtClean="0"/>
              <a:t>here are also cases of political deals, where the producing states have no control over rights or constitutional provision:</a:t>
            </a:r>
          </a:p>
          <a:p>
            <a:pPr lvl="1"/>
            <a:r>
              <a:rPr lang="en-US" sz="2400" dirty="0" smtClean="0"/>
              <a:t>USA shares revenues from federal lands in Western states</a:t>
            </a:r>
          </a:p>
          <a:p>
            <a:pPr lvl="1"/>
            <a:r>
              <a:rPr lang="en-US" sz="2400" dirty="0" smtClean="0"/>
              <a:t>Australia, Canada and Nigeria share offshore revenues with adjacent states without a constitutional obligation</a:t>
            </a:r>
          </a:p>
          <a:p>
            <a:pPr marL="0" indent="0">
              <a:buNone/>
            </a:pPr>
            <a:endParaRPr lang="en-US" sz="2800" dirty="0"/>
          </a:p>
        </p:txBody>
      </p:sp>
    </p:spTree>
    <p:extLst>
      <p:ext uri="{BB962C8B-B14F-4D97-AF65-F5344CB8AC3E}">
        <p14:creationId xmlns:p14="http://schemas.microsoft.com/office/powerpoint/2010/main" val="781816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Recap of arguments about producing states getting a special share</a:t>
            </a:r>
            <a:endParaRPr lang="en-US" sz="3200" b="1" dirty="0"/>
          </a:p>
        </p:txBody>
      </p:sp>
      <p:sp>
        <p:nvSpPr>
          <p:cNvPr id="3" name="Content Placeholder 2"/>
          <p:cNvSpPr>
            <a:spLocks noGrp="1"/>
          </p:cNvSpPr>
          <p:nvPr>
            <p:ph idx="1"/>
          </p:nvPr>
        </p:nvSpPr>
        <p:spPr>
          <a:xfrm>
            <a:off x="457200" y="1600200"/>
            <a:ext cx="8229600" cy="4750091"/>
          </a:xfrm>
        </p:spPr>
        <p:txBody>
          <a:bodyPr>
            <a:normAutofit fontScale="85000" lnSpcReduction="20000"/>
          </a:bodyPr>
          <a:lstStyle/>
          <a:p>
            <a:r>
              <a:rPr lang="en-US" dirty="0" smtClean="0"/>
              <a:t>For:</a:t>
            </a:r>
          </a:p>
          <a:p>
            <a:pPr lvl="1"/>
            <a:r>
              <a:rPr lang="en-US" dirty="0" smtClean="0"/>
              <a:t>“Ownership”, when regions own petroleum</a:t>
            </a:r>
          </a:p>
          <a:p>
            <a:pPr lvl="1"/>
            <a:r>
              <a:rPr lang="en-US" dirty="0" smtClean="0"/>
              <a:t>Compensation for environmental damage, infrastructure costs</a:t>
            </a:r>
          </a:p>
          <a:p>
            <a:pPr lvl="1"/>
            <a:r>
              <a:rPr lang="en-US" dirty="0" smtClean="0"/>
              <a:t>Depleting asset—not like normal income</a:t>
            </a:r>
          </a:p>
          <a:p>
            <a:pPr lvl="1"/>
            <a:r>
              <a:rPr lang="en-US" dirty="0" smtClean="0"/>
              <a:t>If revenue power devolved, need an incentive to use it</a:t>
            </a:r>
          </a:p>
          <a:p>
            <a:r>
              <a:rPr lang="en-US" dirty="0" smtClean="0"/>
              <a:t>Against:</a:t>
            </a:r>
          </a:p>
          <a:p>
            <a:pPr lvl="1"/>
            <a:r>
              <a:rPr lang="en-US" dirty="0" smtClean="0"/>
              <a:t>Federal responsibility for macro-economy</a:t>
            </a:r>
          </a:p>
          <a:p>
            <a:pPr lvl="1"/>
            <a:r>
              <a:rPr lang="en-US" dirty="0" smtClean="0"/>
              <a:t>Federal </a:t>
            </a:r>
            <a:r>
              <a:rPr lang="en-US" dirty="0" err="1" smtClean="0"/>
              <a:t>resilance</a:t>
            </a:r>
            <a:r>
              <a:rPr lang="en-US" dirty="0" smtClean="0"/>
              <a:t> in managing big revenue swings</a:t>
            </a:r>
          </a:p>
          <a:p>
            <a:pPr lvl="1"/>
            <a:r>
              <a:rPr lang="en-US" dirty="0" smtClean="0"/>
              <a:t>Limiting fiscal </a:t>
            </a:r>
            <a:r>
              <a:rPr lang="en-US" dirty="0" err="1" smtClean="0"/>
              <a:t>disparties</a:t>
            </a:r>
            <a:endParaRPr lang="en-US" dirty="0" smtClean="0"/>
          </a:p>
          <a:p>
            <a:pPr lvl="1"/>
            <a:r>
              <a:rPr lang="en-US" dirty="0" smtClean="0"/>
              <a:t>A dollar is a dollar: why derivation principle just for resources?</a:t>
            </a:r>
          </a:p>
          <a:p>
            <a:pPr lvl="1"/>
            <a:r>
              <a:rPr lang="en-US" dirty="0" smtClean="0"/>
              <a:t>Producing regions get non-fiscal benefits</a:t>
            </a:r>
            <a:endParaRPr lang="en-US" dirty="0"/>
          </a:p>
        </p:txBody>
      </p:sp>
    </p:spTree>
    <p:extLst>
      <p:ext uri="{BB962C8B-B14F-4D97-AF65-F5344CB8AC3E}">
        <p14:creationId xmlns:p14="http://schemas.microsoft.com/office/powerpoint/2010/main" val="576248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0898"/>
            <a:ext cx="8229600" cy="1056286"/>
          </a:xfrm>
        </p:spPr>
        <p:txBody>
          <a:bodyPr>
            <a:normAutofit fontScale="90000"/>
          </a:bodyPr>
          <a:lstStyle/>
          <a:p>
            <a:r>
              <a:rPr lang="en-US" sz="3200" b="1" dirty="0"/>
              <a:t>P</a:t>
            </a:r>
            <a:r>
              <a:rPr lang="en-US" sz="3200" b="1" dirty="0" smtClean="0"/>
              <a:t>etroleum revenue sharing </a:t>
            </a:r>
            <a:br>
              <a:rPr lang="en-US" sz="3200" b="1" dirty="0" smtClean="0"/>
            </a:br>
            <a:r>
              <a:rPr lang="en-US" sz="3200" b="1" dirty="0" smtClean="0"/>
              <a:t>in larger fiscal context</a:t>
            </a:r>
            <a:endParaRPr lang="en-US" sz="3200" b="1" dirty="0"/>
          </a:p>
        </p:txBody>
      </p:sp>
      <p:sp>
        <p:nvSpPr>
          <p:cNvPr id="3" name="Content Placeholder 2"/>
          <p:cNvSpPr>
            <a:spLocks noGrp="1"/>
          </p:cNvSpPr>
          <p:nvPr>
            <p:ph idx="1"/>
          </p:nvPr>
        </p:nvSpPr>
        <p:spPr/>
        <p:txBody>
          <a:bodyPr>
            <a:normAutofit fontScale="85000" lnSpcReduction="20000"/>
          </a:bodyPr>
          <a:lstStyle/>
          <a:p>
            <a:r>
              <a:rPr lang="en-US" sz="2800" dirty="0" smtClean="0"/>
              <a:t>The significance of a states’ special share of petroleum revenue can depend on broader fiscal arrangements:</a:t>
            </a:r>
          </a:p>
          <a:p>
            <a:pPr lvl="1"/>
            <a:r>
              <a:rPr lang="en-US" sz="2400" dirty="0" smtClean="0"/>
              <a:t>Australia’s equalization program subtracts state resource revenues when calculating their need for federal transfers</a:t>
            </a:r>
          </a:p>
          <a:p>
            <a:pPr lvl="1"/>
            <a:r>
              <a:rPr lang="en-US" sz="2400" dirty="0" smtClean="0"/>
              <a:t>Canada’s equalization program also “clawed back” some resource revenues from equalization receiving provinces</a:t>
            </a:r>
          </a:p>
          <a:p>
            <a:r>
              <a:rPr lang="en-US" sz="2800" dirty="0" smtClean="0"/>
              <a:t>In most developing country federations, states are heavily dependent of federal tax sharing or fiscal transfers</a:t>
            </a:r>
          </a:p>
          <a:p>
            <a:r>
              <a:rPr lang="en-US" sz="2800" dirty="0" smtClean="0"/>
              <a:t>These transfer regimes sometimes give weight to petroleum revenues in calculating other transfers, but not always</a:t>
            </a:r>
          </a:p>
          <a:p>
            <a:r>
              <a:rPr lang="en-US" sz="2800" dirty="0" smtClean="0"/>
              <a:t>There are cases of major disparities across states because of petroleum revenues:</a:t>
            </a:r>
          </a:p>
          <a:p>
            <a:pPr lvl="1"/>
            <a:r>
              <a:rPr lang="en-US" sz="2400" dirty="0" smtClean="0"/>
              <a:t>Indonesia, Nigeria, Brazil</a:t>
            </a:r>
          </a:p>
          <a:p>
            <a:r>
              <a:rPr lang="en-US" sz="2800" dirty="0" smtClean="0"/>
              <a:t>Problems of rigid formulas</a:t>
            </a:r>
          </a:p>
          <a:p>
            <a:pPr marL="457200" lvl="1" indent="0">
              <a:buNone/>
            </a:pPr>
            <a:endParaRPr lang="en-US" sz="2400" dirty="0"/>
          </a:p>
          <a:p>
            <a:pPr marL="457200" lvl="1" indent="0">
              <a:buNone/>
            </a:pPr>
            <a:endParaRPr lang="en-US" sz="2400" dirty="0" smtClean="0"/>
          </a:p>
        </p:txBody>
      </p:sp>
    </p:spTree>
    <p:extLst>
      <p:ext uri="{BB962C8B-B14F-4D97-AF65-F5344CB8AC3E}">
        <p14:creationId xmlns:p14="http://schemas.microsoft.com/office/powerpoint/2010/main" val="929615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0600"/>
            <a:ext cx="8229600" cy="1056286"/>
          </a:xfrm>
        </p:spPr>
        <p:txBody>
          <a:bodyPr>
            <a:normAutofit/>
          </a:bodyPr>
          <a:lstStyle/>
          <a:p>
            <a:r>
              <a:rPr lang="en-US" sz="3200" b="1" dirty="0" smtClean="0"/>
              <a:t>Fiscal Probity and Good Governance</a:t>
            </a:r>
            <a:endParaRPr lang="en-US" sz="3200" b="1" dirty="0"/>
          </a:p>
        </p:txBody>
      </p:sp>
      <p:sp>
        <p:nvSpPr>
          <p:cNvPr id="3" name="Content Placeholder 2"/>
          <p:cNvSpPr>
            <a:spLocks noGrp="1"/>
          </p:cNvSpPr>
          <p:nvPr>
            <p:ph idx="1"/>
          </p:nvPr>
        </p:nvSpPr>
        <p:spPr>
          <a:xfrm>
            <a:off x="457200" y="1257484"/>
            <a:ext cx="8229600" cy="4979634"/>
          </a:xfrm>
        </p:spPr>
        <p:txBody>
          <a:bodyPr>
            <a:normAutofit fontScale="92500"/>
          </a:bodyPr>
          <a:lstStyle/>
          <a:p>
            <a:r>
              <a:rPr lang="en-US" sz="2800" dirty="0" smtClean="0"/>
              <a:t>Increasingly federal and devolved regimes are concerned about transparency and accountability, especially in relation to shared revenues and transfers.</a:t>
            </a:r>
          </a:p>
          <a:p>
            <a:r>
              <a:rPr lang="en-US" sz="2800" dirty="0" smtClean="0"/>
              <a:t>Also for coordinated fiscal  and budget policies.</a:t>
            </a:r>
          </a:p>
          <a:p>
            <a:r>
              <a:rPr lang="en-US" sz="2800" dirty="0" smtClean="0"/>
              <a:t>Highly relevant in countries with petroleum: “oil curse”</a:t>
            </a:r>
          </a:p>
          <a:p>
            <a:r>
              <a:rPr lang="en-US" sz="2800" dirty="0" smtClean="0"/>
              <a:t>Some have stabilization and savings funds for oil revenues</a:t>
            </a:r>
          </a:p>
          <a:p>
            <a:r>
              <a:rPr lang="en-US" sz="2800" dirty="0" smtClean="0"/>
              <a:t>Also fiscal responsibility laws and explicit provisions in constitutions to promote transparency, accountability and prudent management</a:t>
            </a:r>
            <a:endParaRPr lang="en-US" sz="2800" dirty="0"/>
          </a:p>
        </p:txBody>
      </p:sp>
    </p:spTree>
    <p:extLst>
      <p:ext uri="{BB962C8B-B14F-4D97-AF65-F5344CB8AC3E}">
        <p14:creationId xmlns:p14="http://schemas.microsoft.com/office/powerpoint/2010/main" val="3777472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8220"/>
          </a:xfrm>
        </p:spPr>
        <p:txBody>
          <a:bodyPr>
            <a:normAutofit/>
          </a:bodyPr>
          <a:lstStyle/>
          <a:p>
            <a:r>
              <a:rPr lang="en-US" sz="3200" b="1" dirty="0" smtClean="0"/>
              <a:t>Recap of First Presentation</a:t>
            </a:r>
            <a:endParaRPr lang="en-US" sz="3200" b="1" dirty="0"/>
          </a:p>
        </p:txBody>
      </p:sp>
      <p:sp>
        <p:nvSpPr>
          <p:cNvPr id="3" name="Content Placeholder 2"/>
          <p:cNvSpPr>
            <a:spLocks noGrp="1"/>
          </p:cNvSpPr>
          <p:nvPr>
            <p:ph idx="1"/>
          </p:nvPr>
        </p:nvSpPr>
        <p:spPr>
          <a:xfrm>
            <a:off x="457200" y="1417638"/>
            <a:ext cx="8229600" cy="5084675"/>
          </a:xfrm>
        </p:spPr>
        <p:txBody>
          <a:bodyPr>
            <a:normAutofit lnSpcReduction="10000"/>
          </a:bodyPr>
          <a:lstStyle/>
          <a:p>
            <a:r>
              <a:rPr lang="en-US" sz="2800" dirty="0" smtClean="0"/>
              <a:t>Ownership: found to be of secondary, though symbolic, importance: can be overridden by distribution of management and fiscal powers </a:t>
            </a:r>
          </a:p>
          <a:p>
            <a:r>
              <a:rPr lang="en-US" sz="2800" dirty="0" smtClean="0"/>
              <a:t>Management: complex and expensive; both federal and regional interests; most developing countries centralized, which can be problematic; but joint management very challenging</a:t>
            </a:r>
          </a:p>
          <a:p>
            <a:r>
              <a:rPr lang="en-US" sz="2800" dirty="0" smtClean="0"/>
              <a:t>Revenue sharing: No best answer.  Derivation principle versus need.  Are resources revenues treated as special? How important are resource revenues and how do they fit into the larger regime of fiscal federalism and sharing?</a:t>
            </a:r>
          </a:p>
        </p:txBody>
      </p:sp>
    </p:spTree>
    <p:extLst>
      <p:ext uri="{BB962C8B-B14F-4D97-AF65-F5344CB8AC3E}">
        <p14:creationId xmlns:p14="http://schemas.microsoft.com/office/powerpoint/2010/main" val="2358664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81648"/>
          </a:xfrm>
        </p:spPr>
        <p:txBody>
          <a:bodyPr>
            <a:normAutofit/>
          </a:bodyPr>
          <a:lstStyle/>
          <a:p>
            <a:r>
              <a:rPr lang="en-US" sz="3200" b="1" dirty="0" smtClean="0"/>
              <a:t>A Few Generalizations and Lessons</a:t>
            </a:r>
            <a:endParaRPr lang="en-US" sz="3200" b="1" dirty="0"/>
          </a:p>
        </p:txBody>
      </p:sp>
      <p:sp>
        <p:nvSpPr>
          <p:cNvPr id="3" name="Content Placeholder 2"/>
          <p:cNvSpPr>
            <a:spLocks noGrp="1"/>
          </p:cNvSpPr>
          <p:nvPr>
            <p:ph idx="1"/>
          </p:nvPr>
        </p:nvSpPr>
        <p:spPr>
          <a:xfrm>
            <a:off x="457200" y="1156886"/>
            <a:ext cx="8229600" cy="4969278"/>
          </a:xfrm>
        </p:spPr>
        <p:txBody>
          <a:bodyPr>
            <a:normAutofit fontScale="85000" lnSpcReduction="20000"/>
          </a:bodyPr>
          <a:lstStyle/>
          <a:p>
            <a:r>
              <a:rPr lang="en-US" dirty="0" smtClean="0"/>
              <a:t>Great variety in oil and gas arrangements in federal and devolved regimes.</a:t>
            </a:r>
          </a:p>
          <a:p>
            <a:r>
              <a:rPr lang="en-US" dirty="0" smtClean="0"/>
              <a:t>Ownership is less important than control of management and the sharing of revenues</a:t>
            </a:r>
          </a:p>
          <a:p>
            <a:r>
              <a:rPr lang="en-US" dirty="0" smtClean="0"/>
              <a:t>True joint management is very rare.  Devolved rights issuance in older federations counterbalanced by other federal powers.  </a:t>
            </a:r>
            <a:r>
              <a:rPr lang="en-US" smtClean="0"/>
              <a:t>Most developing </a:t>
            </a:r>
            <a:r>
              <a:rPr lang="en-US" dirty="0" smtClean="0"/>
              <a:t>countries have centralized management regimes with limited role for states. Pakistan model interesting?</a:t>
            </a:r>
          </a:p>
          <a:p>
            <a:r>
              <a:rPr lang="en-US" dirty="0" smtClean="0"/>
              <a:t>Sharing of petroleum revenues is common and often there is a special share for producing regions.  If very generous this can lead to major disparities.  If very limited it can lead to resentment in producing regions. Rigid sharing formulas are problematic.</a:t>
            </a:r>
            <a:endParaRPr lang="en-US" dirty="0"/>
          </a:p>
        </p:txBody>
      </p:sp>
    </p:spTree>
    <p:extLst>
      <p:ext uri="{BB962C8B-B14F-4D97-AF65-F5344CB8AC3E}">
        <p14:creationId xmlns:p14="http://schemas.microsoft.com/office/powerpoint/2010/main" val="928472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This Presentation</a:t>
            </a:r>
            <a:endParaRPr lang="en-US" sz="3200" b="1" dirty="0"/>
          </a:p>
        </p:txBody>
      </p:sp>
      <p:sp>
        <p:nvSpPr>
          <p:cNvPr id="3" name="Content Placeholder 2"/>
          <p:cNvSpPr>
            <a:spLocks noGrp="1"/>
          </p:cNvSpPr>
          <p:nvPr>
            <p:ph idx="1"/>
          </p:nvPr>
        </p:nvSpPr>
        <p:spPr/>
        <p:txBody>
          <a:bodyPr>
            <a:normAutofit lnSpcReduction="10000"/>
          </a:bodyPr>
          <a:lstStyle/>
          <a:p>
            <a:r>
              <a:rPr lang="en-US" dirty="0" smtClean="0"/>
              <a:t>Focus on experience of petroleum-rich federal and devolved regimes</a:t>
            </a:r>
          </a:p>
          <a:p>
            <a:r>
              <a:rPr lang="en-US" dirty="0" smtClean="0"/>
              <a:t>General themes: </a:t>
            </a:r>
          </a:p>
          <a:p>
            <a:pPr lvl="1"/>
            <a:r>
              <a:rPr lang="en-US" dirty="0"/>
              <a:t>T</a:t>
            </a:r>
            <a:r>
              <a:rPr lang="en-US" dirty="0" smtClean="0"/>
              <a:t>remendous variety in approaches</a:t>
            </a:r>
          </a:p>
          <a:p>
            <a:pPr lvl="1"/>
            <a:r>
              <a:rPr lang="en-US" dirty="0"/>
              <a:t>N</a:t>
            </a:r>
            <a:r>
              <a:rPr lang="en-US" dirty="0" smtClean="0"/>
              <a:t>o one best way</a:t>
            </a:r>
          </a:p>
          <a:p>
            <a:pPr lvl="1"/>
            <a:r>
              <a:rPr lang="en-US" dirty="0" smtClean="0"/>
              <a:t>But there are patterns, e.g. management tends to be centralized in developing countries</a:t>
            </a:r>
          </a:p>
          <a:p>
            <a:pPr lvl="1"/>
            <a:r>
              <a:rPr lang="en-US" dirty="0" smtClean="0"/>
              <a:t>And useful lessons from both good and bad experiences</a:t>
            </a:r>
          </a:p>
          <a:p>
            <a:pPr marL="0" indent="0">
              <a:buNone/>
            </a:pPr>
            <a:endParaRPr lang="en-US" dirty="0" smtClean="0"/>
          </a:p>
          <a:p>
            <a:endParaRPr lang="en-US" dirty="0"/>
          </a:p>
        </p:txBody>
      </p:sp>
    </p:spTree>
    <p:extLst>
      <p:ext uri="{BB962C8B-B14F-4D97-AF65-F5344CB8AC3E}">
        <p14:creationId xmlns:p14="http://schemas.microsoft.com/office/powerpoint/2010/main" val="1543091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The Main Case Studies</a:t>
            </a:r>
            <a:endParaRPr lang="en-US" sz="3200" b="1" dirty="0"/>
          </a:p>
        </p:txBody>
      </p:sp>
      <p:sp>
        <p:nvSpPr>
          <p:cNvPr id="3" name="Content Placeholder 2"/>
          <p:cNvSpPr>
            <a:spLocks noGrp="1"/>
          </p:cNvSpPr>
          <p:nvPr>
            <p:ph idx="1"/>
          </p:nvPr>
        </p:nvSpPr>
        <p:spPr>
          <a:xfrm>
            <a:off x="457200" y="1234616"/>
            <a:ext cx="8229600" cy="5479345"/>
          </a:xfrm>
        </p:spPr>
        <p:txBody>
          <a:bodyPr>
            <a:normAutofit/>
          </a:bodyPr>
          <a:lstStyle/>
          <a:p>
            <a:r>
              <a:rPr lang="en-US" sz="2800" dirty="0" smtClean="0"/>
              <a:t>Three petro-states:</a:t>
            </a:r>
          </a:p>
          <a:p>
            <a:pPr lvl="1"/>
            <a:r>
              <a:rPr lang="en-US" sz="2400" dirty="0" smtClean="0"/>
              <a:t>Iraq, Nigeria and Venezuela</a:t>
            </a:r>
          </a:p>
          <a:p>
            <a:r>
              <a:rPr lang="en-US" sz="2800" dirty="0" smtClean="0"/>
              <a:t>Four where petroleum key but not fully dominant</a:t>
            </a:r>
          </a:p>
          <a:p>
            <a:pPr lvl="1"/>
            <a:r>
              <a:rPr lang="en-US" sz="2400" dirty="0" smtClean="0"/>
              <a:t>Bolivia, Malaysia, Mexico and Russia</a:t>
            </a:r>
          </a:p>
          <a:p>
            <a:r>
              <a:rPr lang="en-US" sz="2800" dirty="0" smtClean="0"/>
              <a:t>Three where significant, but small part of economy</a:t>
            </a:r>
          </a:p>
          <a:p>
            <a:pPr lvl="1"/>
            <a:r>
              <a:rPr lang="en-US" sz="2400" dirty="0" smtClean="0"/>
              <a:t>Brazil, Canada and Indonesia</a:t>
            </a:r>
          </a:p>
          <a:p>
            <a:r>
              <a:rPr lang="en-US" sz="2800" dirty="0" smtClean="0"/>
              <a:t>Six limited national significance but regionally important</a:t>
            </a:r>
          </a:p>
          <a:p>
            <a:pPr lvl="1"/>
            <a:r>
              <a:rPr lang="en-US" sz="2400" dirty="0" smtClean="0"/>
              <a:t>Argentina, Australia, India, Kenya, Pakistan, United States</a:t>
            </a:r>
          </a:p>
          <a:p>
            <a:pPr lvl="1"/>
            <a:endParaRPr lang="en-US" sz="2400" dirty="0" smtClean="0"/>
          </a:p>
          <a:p>
            <a:endParaRPr lang="en-US" sz="2800" dirty="0" smtClean="0"/>
          </a:p>
          <a:p>
            <a:endParaRPr lang="en-US" sz="2800" dirty="0"/>
          </a:p>
        </p:txBody>
      </p:sp>
    </p:spTree>
    <p:extLst>
      <p:ext uri="{BB962C8B-B14F-4D97-AF65-F5344CB8AC3E}">
        <p14:creationId xmlns:p14="http://schemas.microsoft.com/office/powerpoint/2010/main" val="388220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Factors shaping politics of petroleum</a:t>
            </a:r>
            <a:endParaRPr lang="en-US" sz="3200" b="1" dirty="0"/>
          </a:p>
        </p:txBody>
      </p:sp>
      <p:sp>
        <p:nvSpPr>
          <p:cNvPr id="3" name="Content Placeholder 2"/>
          <p:cNvSpPr>
            <a:spLocks noGrp="1"/>
          </p:cNvSpPr>
          <p:nvPr>
            <p:ph idx="1"/>
          </p:nvPr>
        </p:nvSpPr>
        <p:spPr>
          <a:xfrm>
            <a:off x="457200" y="1417638"/>
            <a:ext cx="8229600" cy="4943576"/>
          </a:xfrm>
        </p:spPr>
        <p:txBody>
          <a:bodyPr>
            <a:normAutofit fontScale="92500" lnSpcReduction="10000"/>
          </a:bodyPr>
          <a:lstStyle/>
          <a:p>
            <a:r>
              <a:rPr lang="en-US" sz="2800" dirty="0" smtClean="0"/>
              <a:t>Constitutions</a:t>
            </a:r>
          </a:p>
          <a:p>
            <a:pPr lvl="1"/>
            <a:r>
              <a:rPr lang="en-US" sz="2400" dirty="0" smtClean="0"/>
              <a:t>Division of management and fiscal powers, ownership</a:t>
            </a:r>
          </a:p>
          <a:p>
            <a:r>
              <a:rPr lang="en-US" sz="2800" dirty="0" smtClean="0"/>
              <a:t>Importance of the petroleum sector</a:t>
            </a:r>
          </a:p>
          <a:p>
            <a:pPr lvl="1"/>
            <a:r>
              <a:rPr lang="en-US" sz="2400" dirty="0" smtClean="0"/>
              <a:t>More important the sector, the greater the national interest, whatever the constitution says</a:t>
            </a:r>
          </a:p>
          <a:p>
            <a:r>
              <a:rPr lang="en-US" sz="2800" dirty="0" smtClean="0"/>
              <a:t>Politics</a:t>
            </a:r>
          </a:p>
          <a:p>
            <a:pPr lvl="1"/>
            <a:r>
              <a:rPr lang="en-US" sz="2400" dirty="0" smtClean="0"/>
              <a:t>Level of democracy, character of federation</a:t>
            </a:r>
          </a:p>
          <a:p>
            <a:pPr lvl="1"/>
            <a:r>
              <a:rPr lang="en-US" sz="2400" dirty="0" smtClean="0"/>
              <a:t>Regional power base of ruling central party may affect its orientation</a:t>
            </a:r>
          </a:p>
          <a:p>
            <a:r>
              <a:rPr lang="en-US" sz="2800" dirty="0" smtClean="0"/>
              <a:t>What might be Somali situation?</a:t>
            </a:r>
          </a:p>
          <a:p>
            <a:pPr lvl="1"/>
            <a:r>
              <a:rPr lang="en-US" sz="2400" dirty="0" smtClean="0"/>
              <a:t>Like Yemen: small sector, but still very important fiscally?</a:t>
            </a:r>
          </a:p>
          <a:p>
            <a:pPr lvl="1"/>
            <a:r>
              <a:rPr lang="en-US" sz="2400" dirty="0" smtClean="0"/>
              <a:t>Regional imbalances</a:t>
            </a:r>
          </a:p>
          <a:p>
            <a:pPr lvl="1"/>
            <a:r>
              <a:rPr lang="en-US" sz="2400" dirty="0" smtClean="0"/>
              <a:t>Big security issues</a:t>
            </a:r>
            <a:endParaRPr lang="en-US" sz="2400" dirty="0"/>
          </a:p>
        </p:txBody>
      </p:sp>
    </p:spTree>
    <p:extLst>
      <p:ext uri="{BB962C8B-B14F-4D97-AF65-F5344CB8AC3E}">
        <p14:creationId xmlns:p14="http://schemas.microsoft.com/office/powerpoint/2010/main" val="1860825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4813"/>
          </a:xfrm>
        </p:spPr>
        <p:txBody>
          <a:bodyPr>
            <a:normAutofit/>
          </a:bodyPr>
          <a:lstStyle/>
          <a:p>
            <a:r>
              <a:rPr lang="en-US" sz="3200" b="1" dirty="0" smtClean="0"/>
              <a:t>Onshore Ownership</a:t>
            </a:r>
            <a:endParaRPr lang="en-US" sz="3200" b="1" dirty="0"/>
          </a:p>
        </p:txBody>
      </p:sp>
      <p:sp>
        <p:nvSpPr>
          <p:cNvPr id="3" name="Content Placeholder 2"/>
          <p:cNvSpPr>
            <a:spLocks noGrp="1"/>
          </p:cNvSpPr>
          <p:nvPr>
            <p:ph idx="1"/>
          </p:nvPr>
        </p:nvSpPr>
        <p:spPr>
          <a:xfrm>
            <a:off x="457200" y="1128792"/>
            <a:ext cx="8229600" cy="4997371"/>
          </a:xfrm>
        </p:spPr>
        <p:txBody>
          <a:bodyPr>
            <a:normAutofit fontScale="92500" lnSpcReduction="10000"/>
          </a:bodyPr>
          <a:lstStyle/>
          <a:p>
            <a:r>
              <a:rPr lang="en-US" sz="2800" dirty="0" smtClean="0"/>
              <a:t>Who’s oil is it?</a:t>
            </a:r>
          </a:p>
          <a:p>
            <a:r>
              <a:rPr lang="en-US" sz="2800" dirty="0" smtClean="0"/>
              <a:t>Constitutional language on ownership of :</a:t>
            </a:r>
          </a:p>
          <a:p>
            <a:pPr lvl="1"/>
            <a:r>
              <a:rPr lang="en-US" sz="2400" dirty="0" smtClean="0"/>
              <a:t>Explicit: “own” “ownership” “property” “belong”</a:t>
            </a:r>
          </a:p>
          <a:p>
            <a:pPr lvl="1"/>
            <a:r>
              <a:rPr lang="en-US" sz="2400" dirty="0" smtClean="0"/>
              <a:t>Implied: “vest” “original dominion” “prerogative authority”</a:t>
            </a:r>
          </a:p>
          <a:p>
            <a:pPr lvl="1"/>
            <a:r>
              <a:rPr lang="en-US" sz="2400" dirty="0" smtClean="0"/>
              <a:t>Silent: residual power</a:t>
            </a:r>
            <a:endParaRPr lang="en-US" sz="2800" dirty="0" smtClean="0"/>
          </a:p>
          <a:p>
            <a:r>
              <a:rPr lang="en-US" sz="2800" dirty="0" smtClean="0"/>
              <a:t>Assignment:</a:t>
            </a:r>
          </a:p>
          <a:p>
            <a:pPr lvl="1"/>
            <a:r>
              <a:rPr lang="en-US" sz="2400" dirty="0" smtClean="0"/>
              <a:t>Federal or central: </a:t>
            </a:r>
          </a:p>
          <a:p>
            <a:pPr lvl="2"/>
            <a:r>
              <a:rPr lang="en-US" sz="2000" dirty="0" smtClean="0"/>
              <a:t>Language can be “government”  “people” “nation” “republic”</a:t>
            </a:r>
          </a:p>
          <a:p>
            <a:pPr lvl="2"/>
            <a:r>
              <a:rPr lang="en-US" sz="2000" dirty="0" smtClean="0"/>
              <a:t>Bolivia, Brazil, Indonesia, Iraq, Kenya, Mexico, Nigeria, Venezuela, </a:t>
            </a:r>
          </a:p>
          <a:p>
            <a:pPr lvl="1"/>
            <a:r>
              <a:rPr lang="en-US" sz="2400" dirty="0" smtClean="0"/>
              <a:t>State: Argentina, </a:t>
            </a:r>
          </a:p>
          <a:p>
            <a:pPr lvl="2"/>
            <a:r>
              <a:rPr lang="en-US" sz="2000" dirty="0" smtClean="0"/>
              <a:t>Australia, Canada, India, Malaysia, US (except federal lands)</a:t>
            </a:r>
          </a:p>
          <a:p>
            <a:pPr lvl="1"/>
            <a:r>
              <a:rPr lang="en-US" sz="2400" dirty="0" smtClean="0"/>
              <a:t>Joint: </a:t>
            </a:r>
          </a:p>
          <a:p>
            <a:pPr lvl="2"/>
            <a:r>
              <a:rPr lang="en-US" sz="2000" dirty="0" smtClean="0"/>
              <a:t>Pakistan, Russia</a:t>
            </a:r>
          </a:p>
          <a:p>
            <a:endParaRPr lang="en-US" sz="2800" dirty="0"/>
          </a:p>
        </p:txBody>
      </p:sp>
    </p:spTree>
    <p:extLst>
      <p:ext uri="{BB962C8B-B14F-4D97-AF65-F5344CB8AC3E}">
        <p14:creationId xmlns:p14="http://schemas.microsoft.com/office/powerpoint/2010/main" val="4268430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64067"/>
          </a:xfrm>
        </p:spPr>
        <p:txBody>
          <a:bodyPr>
            <a:normAutofit/>
          </a:bodyPr>
          <a:lstStyle/>
          <a:p>
            <a:r>
              <a:rPr lang="en-US" sz="3200" b="1" dirty="0" smtClean="0"/>
              <a:t>Offshore Ownership</a:t>
            </a:r>
            <a:endParaRPr lang="en-US" sz="3200" b="1" dirty="0"/>
          </a:p>
        </p:txBody>
      </p:sp>
      <p:sp>
        <p:nvSpPr>
          <p:cNvPr id="3" name="Content Placeholder 2"/>
          <p:cNvSpPr>
            <a:spLocks noGrp="1"/>
          </p:cNvSpPr>
          <p:nvPr>
            <p:ph idx="1"/>
          </p:nvPr>
        </p:nvSpPr>
        <p:spPr>
          <a:xfrm>
            <a:off x="457200" y="964178"/>
            <a:ext cx="8229600" cy="5461562"/>
          </a:xfrm>
        </p:spPr>
        <p:txBody>
          <a:bodyPr>
            <a:normAutofit fontScale="92500" lnSpcReduction="20000"/>
          </a:bodyPr>
          <a:lstStyle/>
          <a:p>
            <a:r>
              <a:rPr lang="en-US" sz="2800" dirty="0" smtClean="0"/>
              <a:t>Why is offshore ownership different?</a:t>
            </a:r>
          </a:p>
          <a:p>
            <a:pPr lvl="1"/>
            <a:r>
              <a:rPr lang="en-US" sz="2400" dirty="0" smtClean="0"/>
              <a:t>Boundaries of states usually stop at high water mark or old limits of territorial sea</a:t>
            </a:r>
          </a:p>
          <a:p>
            <a:pPr lvl="1"/>
            <a:r>
              <a:rPr lang="en-US" sz="2400" dirty="0" smtClean="0"/>
              <a:t>States or regions do not extend into Exclusive Economic Zone</a:t>
            </a:r>
          </a:p>
          <a:p>
            <a:r>
              <a:rPr lang="en-US" sz="2800" dirty="0" smtClean="0"/>
              <a:t>Federal or central ownership of offshore</a:t>
            </a:r>
          </a:p>
          <a:p>
            <a:pPr lvl="1"/>
            <a:r>
              <a:rPr lang="en-US" sz="2400" dirty="0" smtClean="0"/>
              <a:t>Not really ownership: Law of Sea “sole exploitation rights”</a:t>
            </a:r>
          </a:p>
          <a:p>
            <a:pPr lvl="1"/>
            <a:r>
              <a:rPr lang="en-US" sz="2400" dirty="0" smtClean="0"/>
              <a:t>But because outside any state or region, goes to federal or </a:t>
            </a:r>
            <a:r>
              <a:rPr lang="en-US" sz="2400" dirty="0" err="1" smtClean="0"/>
              <a:t>centre</a:t>
            </a:r>
            <a:r>
              <a:rPr lang="en-US" sz="2400" dirty="0" smtClean="0"/>
              <a:t> (exception of Borneo states in Malaysia)</a:t>
            </a:r>
          </a:p>
          <a:p>
            <a:r>
              <a:rPr lang="en-US" sz="2800" dirty="0" smtClean="0"/>
              <a:t>Approaches to defining offshore boundaries and zones:</a:t>
            </a:r>
          </a:p>
          <a:p>
            <a:pPr lvl="1"/>
            <a:r>
              <a:rPr lang="en-US" sz="2400" dirty="0" smtClean="0"/>
              <a:t>Occasionally states or regions deemed to include all or part of territorial sea (3 to 12 miles) but low water mark more usual boundary</a:t>
            </a:r>
          </a:p>
          <a:p>
            <a:pPr lvl="1"/>
            <a:r>
              <a:rPr lang="en-US" sz="2400" dirty="0" smtClean="0"/>
              <a:t>For revenue-sharing or management, a few federations have delimited offshore zones of states within EEZ:</a:t>
            </a:r>
          </a:p>
          <a:p>
            <a:pPr lvl="2"/>
            <a:r>
              <a:rPr lang="en-US" sz="2000" dirty="0" smtClean="0"/>
              <a:t>Brazil: orthogonal  projections</a:t>
            </a:r>
          </a:p>
          <a:p>
            <a:pPr lvl="2"/>
            <a:r>
              <a:rPr lang="en-US" sz="2000" dirty="0" smtClean="0"/>
              <a:t>Canada: arbitration</a:t>
            </a:r>
          </a:p>
          <a:p>
            <a:pPr marL="0" indent="0">
              <a:buNone/>
            </a:pPr>
            <a:endParaRPr lang="en-US" sz="2800" dirty="0"/>
          </a:p>
        </p:txBody>
      </p:sp>
    </p:spTree>
    <p:extLst>
      <p:ext uri="{BB962C8B-B14F-4D97-AF65-F5344CB8AC3E}">
        <p14:creationId xmlns:p14="http://schemas.microsoft.com/office/powerpoint/2010/main" val="4229833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4066"/>
            <a:ext cx="8229600" cy="893627"/>
          </a:xfrm>
        </p:spPr>
        <p:txBody>
          <a:bodyPr>
            <a:normAutofit/>
          </a:bodyPr>
          <a:lstStyle/>
          <a:p>
            <a:r>
              <a:rPr lang="en-US" sz="3200" b="1" dirty="0" smtClean="0"/>
              <a:t>Limited Importance of Ownership</a:t>
            </a:r>
            <a:endParaRPr lang="en-US" sz="3200" b="1" dirty="0"/>
          </a:p>
        </p:txBody>
      </p:sp>
      <p:sp>
        <p:nvSpPr>
          <p:cNvPr id="3" name="Content Placeholder 2"/>
          <p:cNvSpPr>
            <a:spLocks noGrp="1"/>
          </p:cNvSpPr>
          <p:nvPr>
            <p:ph idx="1"/>
          </p:nvPr>
        </p:nvSpPr>
        <p:spPr>
          <a:xfrm>
            <a:off x="457200" y="893627"/>
            <a:ext cx="8229600" cy="5557263"/>
          </a:xfrm>
        </p:spPr>
        <p:txBody>
          <a:bodyPr>
            <a:normAutofit fontScale="92500"/>
          </a:bodyPr>
          <a:lstStyle/>
          <a:p>
            <a:r>
              <a:rPr lang="en-US" sz="2800" dirty="0" smtClean="0"/>
              <a:t>Surprisingly, the government that has ownership does not necessarily have management control or the resource revenue benefits</a:t>
            </a:r>
          </a:p>
          <a:p>
            <a:r>
              <a:rPr lang="en-US" sz="2800" dirty="0" smtClean="0"/>
              <a:t>States own onshore petroleum in India and Malaysia, and joint in Pakistan and Russia, but:</a:t>
            </a:r>
          </a:p>
          <a:p>
            <a:pPr lvl="1"/>
            <a:r>
              <a:rPr lang="en-US" sz="2400" dirty="0" smtClean="0"/>
              <a:t>Federal management in all four</a:t>
            </a:r>
          </a:p>
          <a:p>
            <a:pPr lvl="1"/>
            <a:r>
              <a:rPr lang="en-US" sz="2400" dirty="0" smtClean="0"/>
              <a:t>Major fiscal benefits go to federal government, except Pakistan</a:t>
            </a:r>
          </a:p>
          <a:p>
            <a:r>
              <a:rPr lang="en-US" sz="2800" dirty="0" smtClean="0"/>
              <a:t>Even in older federations with state ownership, federal governments have significant fiscal and regulatory tools to extract revenues and affect industry</a:t>
            </a:r>
          </a:p>
          <a:p>
            <a:r>
              <a:rPr lang="en-US" sz="2800" dirty="0" smtClean="0"/>
              <a:t>In Brazil, federal ownership, but over half of fiscal benefits go to states (especially producing states).</a:t>
            </a:r>
          </a:p>
          <a:p>
            <a:endParaRPr lang="en-US" sz="2800" dirty="0"/>
          </a:p>
        </p:txBody>
      </p:sp>
    </p:spTree>
    <p:extLst>
      <p:ext uri="{BB962C8B-B14F-4D97-AF65-F5344CB8AC3E}">
        <p14:creationId xmlns:p14="http://schemas.microsoft.com/office/powerpoint/2010/main" val="3040156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82034"/>
          </a:xfrm>
        </p:spPr>
        <p:txBody>
          <a:bodyPr>
            <a:normAutofit/>
          </a:bodyPr>
          <a:lstStyle/>
          <a:p>
            <a:r>
              <a:rPr lang="en-US" sz="3200" b="1" dirty="0" smtClean="0"/>
              <a:t>Petroleum Management Instruments</a:t>
            </a:r>
            <a:endParaRPr lang="en-US" sz="3200" b="1" dirty="0"/>
          </a:p>
        </p:txBody>
      </p:sp>
      <p:sp>
        <p:nvSpPr>
          <p:cNvPr id="3" name="Content Placeholder 2"/>
          <p:cNvSpPr>
            <a:spLocks noGrp="1"/>
          </p:cNvSpPr>
          <p:nvPr>
            <p:ph idx="1"/>
          </p:nvPr>
        </p:nvSpPr>
        <p:spPr>
          <a:xfrm>
            <a:off x="457200" y="1182034"/>
            <a:ext cx="8229600" cy="4944130"/>
          </a:xfrm>
        </p:spPr>
        <p:txBody>
          <a:bodyPr>
            <a:normAutofit/>
          </a:bodyPr>
          <a:lstStyle/>
          <a:p>
            <a:r>
              <a:rPr lang="en-US" sz="2800" dirty="0" smtClean="0"/>
              <a:t>Key instruments for management:</a:t>
            </a:r>
          </a:p>
          <a:p>
            <a:pPr lvl="1"/>
            <a:r>
              <a:rPr lang="en-US" sz="2400" dirty="0" smtClean="0"/>
              <a:t>Hydrocarbon rights and their use</a:t>
            </a:r>
          </a:p>
          <a:p>
            <a:pPr lvl="1"/>
            <a:r>
              <a:rPr lang="en-US" sz="2400" dirty="0" smtClean="0"/>
              <a:t>Revenue matters, including taxation</a:t>
            </a:r>
          </a:p>
          <a:p>
            <a:pPr lvl="1"/>
            <a:r>
              <a:rPr lang="en-US" sz="2400" dirty="0" smtClean="0"/>
              <a:t>Environmental protection</a:t>
            </a:r>
          </a:p>
          <a:p>
            <a:pPr lvl="1"/>
            <a:r>
              <a:rPr lang="en-US" sz="2400" dirty="0" smtClean="0"/>
              <a:t>Petroleum transportation and marketing</a:t>
            </a:r>
          </a:p>
          <a:p>
            <a:r>
              <a:rPr lang="en-US" sz="2800" dirty="0" smtClean="0"/>
              <a:t>These can be concentrated in one order of government or shared</a:t>
            </a:r>
          </a:p>
          <a:p>
            <a:pPr lvl="1"/>
            <a:r>
              <a:rPr lang="en-US" sz="2400" dirty="0" smtClean="0"/>
              <a:t>If concentrated, always with federal or central</a:t>
            </a:r>
          </a:p>
          <a:p>
            <a:pPr lvl="1"/>
            <a:r>
              <a:rPr lang="en-US" sz="2400" dirty="0" smtClean="0"/>
              <a:t>Even when rights management is with states, federal or central powers over other instruments can be very important</a:t>
            </a:r>
          </a:p>
          <a:p>
            <a:pPr marL="0" indent="0">
              <a:buNone/>
            </a:pPr>
            <a:endParaRPr lang="en-US" sz="2800" dirty="0" smtClean="0"/>
          </a:p>
          <a:p>
            <a:endParaRPr lang="en-US" sz="2800" dirty="0"/>
          </a:p>
        </p:txBody>
      </p:sp>
    </p:spTree>
    <p:extLst>
      <p:ext uri="{BB962C8B-B14F-4D97-AF65-F5344CB8AC3E}">
        <p14:creationId xmlns:p14="http://schemas.microsoft.com/office/powerpoint/2010/main" val="11729501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1790</TotalTime>
  <Words>1814</Words>
  <Application>Microsoft Macintosh PowerPoint</Application>
  <PresentationFormat>On-screen Show (4:3)</PresentationFormat>
  <Paragraphs>181</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Comparative Arrangements for Petroleum Ownership, Management and Revenue Sharing in Federal and Devolved Regimes</vt:lpstr>
      <vt:lpstr>Recap of First Presentation</vt:lpstr>
      <vt:lpstr>This Presentation</vt:lpstr>
      <vt:lpstr>The Main Case Studies</vt:lpstr>
      <vt:lpstr>Factors shaping politics of petroleum</vt:lpstr>
      <vt:lpstr>Onshore Ownership</vt:lpstr>
      <vt:lpstr>Offshore Ownership</vt:lpstr>
      <vt:lpstr>Limited Importance of Ownership</vt:lpstr>
      <vt:lpstr>Petroleum Management Instruments</vt:lpstr>
      <vt:lpstr>Experiences of  Rights Management</vt:lpstr>
      <vt:lpstr>Federal  management levers when  states manage rights</vt:lpstr>
      <vt:lpstr>Limited state management levers when federal government manages rights</vt:lpstr>
      <vt:lpstr>Advanced Joint Management Models</vt:lpstr>
      <vt:lpstr>Revenue-sharing</vt:lpstr>
      <vt:lpstr>Do producing states get a special share of petroleum revenues?</vt:lpstr>
      <vt:lpstr>Why do producing states get a share?</vt:lpstr>
      <vt:lpstr>Recap of arguments about producing states getting a special share</vt:lpstr>
      <vt:lpstr>Petroleum revenue sharing  in larger fiscal context</vt:lpstr>
      <vt:lpstr>Fiscal Probity and Good Governance</vt:lpstr>
      <vt:lpstr>A Few Generalizations and Lessons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Comparative Federal Arrangements for Petroleum Ownership, Management and Revenue Sharing</dc:title>
  <dc:creator>george anderson</dc:creator>
  <cp:lastModifiedBy>george anderson</cp:lastModifiedBy>
  <cp:revision>36</cp:revision>
  <dcterms:created xsi:type="dcterms:W3CDTF">2015-04-19T16:32:15Z</dcterms:created>
  <dcterms:modified xsi:type="dcterms:W3CDTF">2019-04-09T13:36:16Z</dcterms:modified>
</cp:coreProperties>
</file>