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7" r:id="rId4"/>
    <p:sldId id="274" r:id="rId5"/>
    <p:sldId id="269" r:id="rId6"/>
    <p:sldId id="259" r:id="rId7"/>
    <p:sldId id="260" r:id="rId8"/>
    <p:sldId id="261" r:id="rId9"/>
    <p:sldId id="262" r:id="rId10"/>
    <p:sldId id="263" r:id="rId11"/>
    <p:sldId id="264" r:id="rId12"/>
    <p:sldId id="268" r:id="rId13"/>
    <p:sldId id="265" r:id="rId14"/>
    <p:sldId id="270" r:id="rId15"/>
    <p:sldId id="266" r:id="rId16"/>
    <p:sldId id="271" r:id="rId17"/>
    <p:sldId id="272" r:id="rId18"/>
    <p:sldId id="273" r:id="rId19"/>
    <p:sldId id="267" r:id="rId20"/>
    <p:sldId id="279" r:id="rId21"/>
    <p:sldId id="284" r:id="rId22"/>
    <p:sldId id="282" r:id="rId23"/>
    <p:sldId id="277" r:id="rId24"/>
    <p:sldId id="278" r:id="rId25"/>
    <p:sldId id="280" r:id="rId26"/>
    <p:sldId id="285"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2" d="100"/>
          <a:sy n="82" d="100"/>
        </p:scale>
        <p:origin x="-112" y="-2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printerSettings" Target="printerSettings/printerSettings1.bin"/><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CA"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lang="en-US"/>
          </a:p>
        </p:txBody>
      </p:sp>
      <p:sp>
        <p:nvSpPr>
          <p:cNvPr id="4" name="Date Placeholder 3"/>
          <p:cNvSpPr>
            <a:spLocks noGrp="1"/>
          </p:cNvSpPr>
          <p:nvPr>
            <p:ph type="dt" sz="half" idx="10"/>
          </p:nvPr>
        </p:nvSpPr>
        <p:spPr/>
        <p:txBody>
          <a:bodyPr/>
          <a:lstStyle/>
          <a:p>
            <a:fld id="{C65CA08C-C81F-5B48-8AE7-D83875BF7ABD}" type="datetimeFigureOut">
              <a:rPr lang="en-US" smtClean="0"/>
              <a:t>19-04-09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2FB3AD-033C-FE44-8B50-00FC3A548D37}" type="slidenum">
              <a:rPr lang="en-US" smtClean="0"/>
              <a:t>‹#›</a:t>
            </a:fld>
            <a:endParaRPr lang="en-US"/>
          </a:p>
        </p:txBody>
      </p:sp>
    </p:spTree>
    <p:extLst>
      <p:ext uri="{BB962C8B-B14F-4D97-AF65-F5344CB8AC3E}">
        <p14:creationId xmlns:p14="http://schemas.microsoft.com/office/powerpoint/2010/main" val="3300642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C65CA08C-C81F-5B48-8AE7-D83875BF7ABD}" type="datetimeFigureOut">
              <a:rPr lang="en-US" smtClean="0"/>
              <a:t>19-04-09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2FB3AD-033C-FE44-8B50-00FC3A548D37}" type="slidenum">
              <a:rPr lang="en-US" smtClean="0"/>
              <a:t>‹#›</a:t>
            </a:fld>
            <a:endParaRPr lang="en-US"/>
          </a:p>
        </p:txBody>
      </p:sp>
    </p:spTree>
    <p:extLst>
      <p:ext uri="{BB962C8B-B14F-4D97-AF65-F5344CB8AC3E}">
        <p14:creationId xmlns:p14="http://schemas.microsoft.com/office/powerpoint/2010/main" val="2757114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CA"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C65CA08C-C81F-5B48-8AE7-D83875BF7ABD}" type="datetimeFigureOut">
              <a:rPr lang="en-US" smtClean="0"/>
              <a:t>19-04-09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2FB3AD-033C-FE44-8B50-00FC3A548D37}" type="slidenum">
              <a:rPr lang="en-US" smtClean="0"/>
              <a:t>‹#›</a:t>
            </a:fld>
            <a:endParaRPr lang="en-US"/>
          </a:p>
        </p:txBody>
      </p:sp>
    </p:spTree>
    <p:extLst>
      <p:ext uri="{BB962C8B-B14F-4D97-AF65-F5344CB8AC3E}">
        <p14:creationId xmlns:p14="http://schemas.microsoft.com/office/powerpoint/2010/main" val="5768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idx="1"/>
          </p:nvPr>
        </p:nvSpPr>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C65CA08C-C81F-5B48-8AE7-D83875BF7ABD}" type="datetimeFigureOut">
              <a:rPr lang="en-US" smtClean="0"/>
              <a:t>19-04-09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2FB3AD-033C-FE44-8B50-00FC3A548D37}" type="slidenum">
              <a:rPr lang="en-US" smtClean="0"/>
              <a:t>‹#›</a:t>
            </a:fld>
            <a:endParaRPr lang="en-US"/>
          </a:p>
        </p:txBody>
      </p:sp>
    </p:spTree>
    <p:extLst>
      <p:ext uri="{BB962C8B-B14F-4D97-AF65-F5344CB8AC3E}">
        <p14:creationId xmlns:p14="http://schemas.microsoft.com/office/powerpoint/2010/main" val="2759153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CA"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
        <p:nvSpPr>
          <p:cNvPr id="4" name="Date Placeholder 3"/>
          <p:cNvSpPr>
            <a:spLocks noGrp="1"/>
          </p:cNvSpPr>
          <p:nvPr>
            <p:ph type="dt" sz="half" idx="10"/>
          </p:nvPr>
        </p:nvSpPr>
        <p:spPr/>
        <p:txBody>
          <a:bodyPr/>
          <a:lstStyle/>
          <a:p>
            <a:fld id="{C65CA08C-C81F-5B48-8AE7-D83875BF7ABD}" type="datetimeFigureOut">
              <a:rPr lang="en-US" smtClean="0"/>
              <a:t>19-04-09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2FB3AD-033C-FE44-8B50-00FC3A548D37}" type="slidenum">
              <a:rPr lang="en-US" smtClean="0"/>
              <a:t>‹#›</a:t>
            </a:fld>
            <a:endParaRPr lang="en-US"/>
          </a:p>
        </p:txBody>
      </p:sp>
    </p:spTree>
    <p:extLst>
      <p:ext uri="{BB962C8B-B14F-4D97-AF65-F5344CB8AC3E}">
        <p14:creationId xmlns:p14="http://schemas.microsoft.com/office/powerpoint/2010/main" val="3732664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Date Placeholder 4"/>
          <p:cNvSpPr>
            <a:spLocks noGrp="1"/>
          </p:cNvSpPr>
          <p:nvPr>
            <p:ph type="dt" sz="half" idx="10"/>
          </p:nvPr>
        </p:nvSpPr>
        <p:spPr/>
        <p:txBody>
          <a:bodyPr/>
          <a:lstStyle/>
          <a:p>
            <a:fld id="{C65CA08C-C81F-5B48-8AE7-D83875BF7ABD}" type="datetimeFigureOut">
              <a:rPr lang="en-US" smtClean="0"/>
              <a:t>19-04-09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2FB3AD-033C-FE44-8B50-00FC3A548D37}" type="slidenum">
              <a:rPr lang="en-US" smtClean="0"/>
              <a:t>‹#›</a:t>
            </a:fld>
            <a:endParaRPr lang="en-US"/>
          </a:p>
        </p:txBody>
      </p:sp>
    </p:spTree>
    <p:extLst>
      <p:ext uri="{BB962C8B-B14F-4D97-AF65-F5344CB8AC3E}">
        <p14:creationId xmlns:p14="http://schemas.microsoft.com/office/powerpoint/2010/main" val="756681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CA"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7" name="Date Placeholder 6"/>
          <p:cNvSpPr>
            <a:spLocks noGrp="1"/>
          </p:cNvSpPr>
          <p:nvPr>
            <p:ph type="dt" sz="half" idx="10"/>
          </p:nvPr>
        </p:nvSpPr>
        <p:spPr/>
        <p:txBody>
          <a:bodyPr/>
          <a:lstStyle/>
          <a:p>
            <a:fld id="{C65CA08C-C81F-5B48-8AE7-D83875BF7ABD}" type="datetimeFigureOut">
              <a:rPr lang="en-US" smtClean="0"/>
              <a:t>19-04-09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2FB3AD-033C-FE44-8B50-00FC3A548D37}" type="slidenum">
              <a:rPr lang="en-US" smtClean="0"/>
              <a:t>‹#›</a:t>
            </a:fld>
            <a:endParaRPr lang="en-US"/>
          </a:p>
        </p:txBody>
      </p:sp>
    </p:spTree>
    <p:extLst>
      <p:ext uri="{BB962C8B-B14F-4D97-AF65-F5344CB8AC3E}">
        <p14:creationId xmlns:p14="http://schemas.microsoft.com/office/powerpoint/2010/main" val="3610687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Date Placeholder 2"/>
          <p:cNvSpPr>
            <a:spLocks noGrp="1"/>
          </p:cNvSpPr>
          <p:nvPr>
            <p:ph type="dt" sz="half" idx="10"/>
          </p:nvPr>
        </p:nvSpPr>
        <p:spPr/>
        <p:txBody>
          <a:bodyPr/>
          <a:lstStyle/>
          <a:p>
            <a:fld id="{C65CA08C-C81F-5B48-8AE7-D83875BF7ABD}" type="datetimeFigureOut">
              <a:rPr lang="en-US" smtClean="0"/>
              <a:t>19-04-09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2FB3AD-033C-FE44-8B50-00FC3A548D37}" type="slidenum">
              <a:rPr lang="en-US" smtClean="0"/>
              <a:t>‹#›</a:t>
            </a:fld>
            <a:endParaRPr lang="en-US"/>
          </a:p>
        </p:txBody>
      </p:sp>
    </p:spTree>
    <p:extLst>
      <p:ext uri="{BB962C8B-B14F-4D97-AF65-F5344CB8AC3E}">
        <p14:creationId xmlns:p14="http://schemas.microsoft.com/office/powerpoint/2010/main" val="32609476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5CA08C-C81F-5B48-8AE7-D83875BF7ABD}" type="datetimeFigureOut">
              <a:rPr lang="en-US" smtClean="0"/>
              <a:t>19-04-09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2FB3AD-033C-FE44-8B50-00FC3A548D37}" type="slidenum">
              <a:rPr lang="en-US" smtClean="0"/>
              <a:t>‹#›</a:t>
            </a:fld>
            <a:endParaRPr lang="en-US"/>
          </a:p>
        </p:txBody>
      </p:sp>
    </p:spTree>
    <p:extLst>
      <p:ext uri="{BB962C8B-B14F-4D97-AF65-F5344CB8AC3E}">
        <p14:creationId xmlns:p14="http://schemas.microsoft.com/office/powerpoint/2010/main" val="24212688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CA"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C65CA08C-C81F-5B48-8AE7-D83875BF7ABD}" type="datetimeFigureOut">
              <a:rPr lang="en-US" smtClean="0"/>
              <a:t>19-04-09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2FB3AD-033C-FE44-8B50-00FC3A548D37}" type="slidenum">
              <a:rPr lang="en-US" smtClean="0"/>
              <a:t>‹#›</a:t>
            </a:fld>
            <a:endParaRPr lang="en-US"/>
          </a:p>
        </p:txBody>
      </p:sp>
    </p:spTree>
    <p:extLst>
      <p:ext uri="{BB962C8B-B14F-4D97-AF65-F5344CB8AC3E}">
        <p14:creationId xmlns:p14="http://schemas.microsoft.com/office/powerpoint/2010/main" val="3606347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CA"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C65CA08C-C81F-5B48-8AE7-D83875BF7ABD}" type="datetimeFigureOut">
              <a:rPr lang="en-US" smtClean="0"/>
              <a:t>19-04-09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2FB3AD-033C-FE44-8B50-00FC3A548D37}" type="slidenum">
              <a:rPr lang="en-US" smtClean="0"/>
              <a:t>‹#›</a:t>
            </a:fld>
            <a:endParaRPr lang="en-US"/>
          </a:p>
        </p:txBody>
      </p:sp>
    </p:spTree>
    <p:extLst>
      <p:ext uri="{BB962C8B-B14F-4D97-AF65-F5344CB8AC3E}">
        <p14:creationId xmlns:p14="http://schemas.microsoft.com/office/powerpoint/2010/main" val="196170850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CA"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5CA08C-C81F-5B48-8AE7-D83875BF7ABD}" type="datetimeFigureOut">
              <a:rPr lang="en-US" smtClean="0"/>
              <a:t>19-04-09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2FB3AD-033C-FE44-8B50-00FC3A548D37}" type="slidenum">
              <a:rPr lang="en-US" smtClean="0"/>
              <a:t>‹#›</a:t>
            </a:fld>
            <a:endParaRPr lang="en-US"/>
          </a:p>
        </p:txBody>
      </p:sp>
    </p:spTree>
    <p:extLst>
      <p:ext uri="{BB962C8B-B14F-4D97-AF65-F5344CB8AC3E}">
        <p14:creationId xmlns:p14="http://schemas.microsoft.com/office/powerpoint/2010/main" val="3563273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2199"/>
            <a:ext cx="7772400" cy="2441139"/>
          </a:xfrm>
        </p:spPr>
        <p:txBody>
          <a:bodyPr>
            <a:normAutofit/>
          </a:bodyPr>
          <a:lstStyle/>
          <a:p>
            <a:r>
              <a:rPr lang="en-US" sz="3600" b="1" dirty="0" smtClean="0"/>
              <a:t>Issues Relating to the Raising and Sharing of Revenues from Petroleum in Federal Regimes</a:t>
            </a:r>
            <a:endParaRPr lang="en-US" sz="3600" b="1" dirty="0"/>
          </a:p>
        </p:txBody>
      </p:sp>
      <p:sp>
        <p:nvSpPr>
          <p:cNvPr id="3" name="Subtitle 2"/>
          <p:cNvSpPr>
            <a:spLocks noGrp="1"/>
          </p:cNvSpPr>
          <p:nvPr>
            <p:ph type="subTitle" idx="1"/>
          </p:nvPr>
        </p:nvSpPr>
        <p:spPr>
          <a:xfrm>
            <a:off x="1371600" y="2971286"/>
            <a:ext cx="6400800" cy="3230196"/>
          </a:xfrm>
        </p:spPr>
        <p:txBody>
          <a:bodyPr>
            <a:normAutofit/>
          </a:bodyPr>
          <a:lstStyle/>
          <a:p>
            <a:r>
              <a:rPr lang="en-US" sz="2800" dirty="0"/>
              <a:t>George Anderson</a:t>
            </a:r>
          </a:p>
          <a:p>
            <a:r>
              <a:rPr lang="en-US" sz="2800" dirty="0"/>
              <a:t>Standby Team, Mediation Support Unit</a:t>
            </a:r>
          </a:p>
          <a:p>
            <a:r>
              <a:rPr lang="en-US" sz="2800" dirty="0"/>
              <a:t>Department of Political Affairs</a:t>
            </a:r>
          </a:p>
          <a:p>
            <a:r>
              <a:rPr lang="en-US" sz="2800" dirty="0"/>
              <a:t>United Nations</a:t>
            </a:r>
          </a:p>
          <a:p>
            <a:r>
              <a:rPr lang="en-US" sz="2800" dirty="0" smtClean="0"/>
              <a:t>January, 2016</a:t>
            </a:r>
            <a:endParaRPr lang="en-US" sz="2800" dirty="0"/>
          </a:p>
          <a:p>
            <a:endParaRPr lang="en-US" sz="2800" dirty="0" smtClean="0"/>
          </a:p>
          <a:p>
            <a:endParaRPr lang="en-US" sz="2800" dirty="0"/>
          </a:p>
          <a:p>
            <a:endParaRPr lang="en-US" sz="2800" dirty="0"/>
          </a:p>
        </p:txBody>
      </p:sp>
    </p:spTree>
    <p:extLst>
      <p:ext uri="{BB962C8B-B14F-4D97-AF65-F5344CB8AC3E}">
        <p14:creationId xmlns:p14="http://schemas.microsoft.com/office/powerpoint/2010/main" val="15898383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Fiscal powers as an instrument </a:t>
            </a:r>
            <a:br>
              <a:rPr lang="en-US" sz="3200" b="1" dirty="0" smtClean="0"/>
            </a:br>
            <a:r>
              <a:rPr lang="en-US" sz="3200" b="1" dirty="0" smtClean="0"/>
              <a:t>of petroleum management</a:t>
            </a:r>
            <a:endParaRPr lang="en-US" sz="3200" b="1" dirty="0"/>
          </a:p>
        </p:txBody>
      </p:sp>
      <p:sp>
        <p:nvSpPr>
          <p:cNvPr id="3" name="Content Placeholder 2"/>
          <p:cNvSpPr>
            <a:spLocks noGrp="1"/>
          </p:cNvSpPr>
          <p:nvPr>
            <p:ph idx="1"/>
          </p:nvPr>
        </p:nvSpPr>
        <p:spPr/>
        <p:txBody>
          <a:bodyPr>
            <a:normAutofit fontScale="92500" lnSpcReduction="20000"/>
          </a:bodyPr>
          <a:lstStyle/>
          <a:p>
            <a:r>
              <a:rPr lang="en-US" dirty="0" smtClean="0"/>
              <a:t>The </a:t>
            </a:r>
            <a:r>
              <a:rPr lang="en-US" b="1" dirty="0" smtClean="0"/>
              <a:t>fiscal charges</a:t>
            </a:r>
            <a:r>
              <a:rPr lang="en-US" dirty="0" smtClean="0"/>
              <a:t> and terms imposed by governments can affect the </a:t>
            </a:r>
            <a:r>
              <a:rPr lang="en-US" b="1" dirty="0" smtClean="0"/>
              <a:t>level of investment</a:t>
            </a:r>
            <a:r>
              <a:rPr lang="en-US" dirty="0" smtClean="0"/>
              <a:t> in the industry or the </a:t>
            </a:r>
            <a:r>
              <a:rPr lang="en-US" b="1" dirty="0" smtClean="0"/>
              <a:t>kinds of investments</a:t>
            </a:r>
            <a:r>
              <a:rPr lang="en-US" dirty="0" smtClean="0"/>
              <a:t> made:</a:t>
            </a:r>
          </a:p>
          <a:p>
            <a:pPr lvl="1"/>
            <a:r>
              <a:rPr lang="en-US" dirty="0" smtClean="0"/>
              <a:t>Governments often have different fiscal terms for onshore and offshore petroleum activities</a:t>
            </a:r>
          </a:p>
          <a:p>
            <a:pPr lvl="1"/>
            <a:r>
              <a:rPr lang="en-US" dirty="0" smtClean="0"/>
              <a:t>They might have environmental and other charges to influence the practices of the industry.</a:t>
            </a:r>
          </a:p>
          <a:p>
            <a:r>
              <a:rPr lang="en-US" dirty="0" smtClean="0"/>
              <a:t>If both the federal and state governments can impose charges on the industry, they will both have the potential to influence petroleum management and the level of activity.</a:t>
            </a:r>
            <a:endParaRPr lang="en-US" dirty="0"/>
          </a:p>
        </p:txBody>
      </p:sp>
    </p:spTree>
    <p:extLst>
      <p:ext uri="{BB962C8B-B14F-4D97-AF65-F5344CB8AC3E}">
        <p14:creationId xmlns:p14="http://schemas.microsoft.com/office/powerpoint/2010/main" val="5355006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452486"/>
          </a:xfrm>
        </p:spPr>
        <p:txBody>
          <a:bodyPr>
            <a:normAutofit fontScale="90000"/>
          </a:bodyPr>
          <a:lstStyle/>
          <a:p>
            <a:r>
              <a:rPr lang="en-US" sz="3200" b="1" dirty="0" smtClean="0"/>
              <a:t>Revenue sharing versus fiscal transfers</a:t>
            </a:r>
            <a:endParaRPr lang="en-US" sz="3200" b="1" dirty="0"/>
          </a:p>
        </p:txBody>
      </p:sp>
      <p:sp>
        <p:nvSpPr>
          <p:cNvPr id="3" name="Content Placeholder 2"/>
          <p:cNvSpPr>
            <a:spLocks noGrp="1"/>
          </p:cNvSpPr>
          <p:nvPr>
            <p:ph idx="1"/>
          </p:nvPr>
        </p:nvSpPr>
        <p:spPr>
          <a:xfrm>
            <a:off x="457200" y="949333"/>
            <a:ext cx="8229600" cy="5794624"/>
          </a:xfrm>
        </p:spPr>
        <p:txBody>
          <a:bodyPr>
            <a:noAutofit/>
          </a:bodyPr>
          <a:lstStyle/>
          <a:p>
            <a:pPr marL="342900" lvl="1" indent="-342900">
              <a:buFont typeface="Arial"/>
              <a:buChar char="•"/>
            </a:pPr>
            <a:r>
              <a:rPr lang="en-US" sz="2000" dirty="0" smtClean="0"/>
              <a:t>All federal governments raise more revenues from taxes, levies, and borrowing than they spend directly on their own programs.  </a:t>
            </a:r>
            <a:r>
              <a:rPr lang="en-US" sz="2000" b="1" dirty="0" smtClean="0"/>
              <a:t>In many developing country federations almost all revenues are raised at the federal level</a:t>
            </a:r>
            <a:r>
              <a:rPr lang="en-US" sz="2000" dirty="0" smtClean="0"/>
              <a:t>. </a:t>
            </a:r>
            <a:endParaRPr lang="en-US" sz="2000" dirty="0"/>
          </a:p>
          <a:p>
            <a:pPr marL="342900" lvl="1" indent="-342900">
              <a:buFont typeface="Arial"/>
              <a:buChar char="•"/>
            </a:pPr>
            <a:r>
              <a:rPr lang="en-US" sz="2000" dirty="0"/>
              <a:t>In all federations, some federally raised revenues </a:t>
            </a:r>
            <a:r>
              <a:rPr lang="en-US" sz="2000" dirty="0" smtClean="0"/>
              <a:t>go </a:t>
            </a:r>
            <a:r>
              <a:rPr lang="en-US" sz="2000" dirty="0"/>
              <a:t>to the states:</a:t>
            </a:r>
          </a:p>
          <a:p>
            <a:pPr lvl="1"/>
            <a:r>
              <a:rPr lang="en-US" sz="2000" dirty="0"/>
              <a:t>By giving the states a direct </a:t>
            </a:r>
            <a:r>
              <a:rPr lang="en-US" sz="2000" b="1" dirty="0"/>
              <a:t>share of </a:t>
            </a:r>
            <a:r>
              <a:rPr lang="en-US" sz="2000" b="1" i="1" dirty="0"/>
              <a:t>some</a:t>
            </a:r>
            <a:r>
              <a:rPr lang="en-US" sz="2000" b="1" dirty="0"/>
              <a:t> or </a:t>
            </a:r>
            <a:r>
              <a:rPr lang="en-US" sz="2000" b="1" i="1" dirty="0"/>
              <a:t>all</a:t>
            </a:r>
            <a:r>
              <a:rPr lang="en-US" sz="2000" b="1" dirty="0"/>
              <a:t> revenues</a:t>
            </a:r>
            <a:r>
              <a:rPr lang="en-US" sz="2000" dirty="0"/>
              <a:t> raised by the federal government.  </a:t>
            </a:r>
            <a:r>
              <a:rPr lang="en-US" sz="2000" dirty="0" smtClean="0"/>
              <a:t>Usually, these </a:t>
            </a:r>
            <a:r>
              <a:rPr lang="en-US" sz="2000" dirty="0"/>
              <a:t>shares are deemed to belong to the </a:t>
            </a:r>
            <a:r>
              <a:rPr lang="en-US" sz="2000" dirty="0" smtClean="0"/>
              <a:t>states, go into a national account, </a:t>
            </a:r>
            <a:r>
              <a:rPr lang="en-US" sz="2000" dirty="0"/>
              <a:t>and do not appear in the federal budget </a:t>
            </a:r>
            <a:r>
              <a:rPr lang="en-US" sz="2000" dirty="0" smtClean="0"/>
              <a:t>(but </a:t>
            </a:r>
            <a:r>
              <a:rPr lang="en-US" sz="2000" dirty="0"/>
              <a:t>federal government </a:t>
            </a:r>
            <a:r>
              <a:rPr lang="en-US" sz="2000" dirty="0" smtClean="0"/>
              <a:t>decides </a:t>
            </a:r>
            <a:r>
              <a:rPr lang="en-US" sz="2000" dirty="0"/>
              <a:t>the taxes or levies).</a:t>
            </a:r>
          </a:p>
          <a:p>
            <a:pPr lvl="1"/>
            <a:r>
              <a:rPr lang="en-US" sz="2000" dirty="0"/>
              <a:t>By </a:t>
            </a:r>
            <a:r>
              <a:rPr lang="en-US" sz="2000" dirty="0" smtClean="0"/>
              <a:t>federal </a:t>
            </a:r>
            <a:r>
              <a:rPr lang="en-US" sz="2000" dirty="0"/>
              <a:t>government making </a:t>
            </a:r>
            <a:r>
              <a:rPr lang="en-US" sz="2000" b="1" dirty="0"/>
              <a:t>transfers from its budget</a:t>
            </a:r>
            <a:r>
              <a:rPr lang="en-US" sz="2000" dirty="0"/>
              <a:t> to the states.  </a:t>
            </a:r>
            <a:r>
              <a:rPr lang="en-US" sz="2000" dirty="0" smtClean="0"/>
              <a:t>Transfers </a:t>
            </a:r>
            <a:r>
              <a:rPr lang="en-US" sz="2000" dirty="0"/>
              <a:t>are normally </a:t>
            </a:r>
            <a:r>
              <a:rPr lang="en-US" sz="2000" dirty="0" smtClean="0"/>
              <a:t>discretionary, but may be negotiated/agreed.  </a:t>
            </a:r>
            <a:r>
              <a:rPr lang="en-US" sz="2000" dirty="0"/>
              <a:t>They may be unconditional or conditional </a:t>
            </a:r>
            <a:r>
              <a:rPr lang="en-US" sz="2000" dirty="0" smtClean="0"/>
              <a:t>(for </a:t>
            </a:r>
            <a:r>
              <a:rPr lang="en-US" sz="2000" dirty="0"/>
              <a:t>particular </a:t>
            </a:r>
            <a:r>
              <a:rPr lang="en-US" sz="2000" dirty="0" smtClean="0"/>
              <a:t>programs).</a:t>
            </a:r>
            <a:endParaRPr lang="en-US" sz="2000" dirty="0"/>
          </a:p>
          <a:p>
            <a:pPr lvl="1"/>
            <a:r>
              <a:rPr lang="en-US" sz="2000" dirty="0"/>
              <a:t>F</a:t>
            </a:r>
            <a:r>
              <a:rPr lang="en-US" sz="2000" dirty="0" smtClean="0"/>
              <a:t>ederations may have only </a:t>
            </a:r>
            <a:r>
              <a:rPr lang="en-US" sz="2000" dirty="0"/>
              <a:t>revenue </a:t>
            </a:r>
            <a:r>
              <a:rPr lang="en-US" sz="2000" dirty="0" smtClean="0"/>
              <a:t>sharing, only </a:t>
            </a:r>
            <a:r>
              <a:rPr lang="en-US" sz="2000" dirty="0"/>
              <a:t>fiscal </a:t>
            </a:r>
            <a:r>
              <a:rPr lang="en-US" sz="2000" dirty="0" smtClean="0"/>
              <a:t>transfers, or </a:t>
            </a:r>
            <a:r>
              <a:rPr lang="en-US" sz="2000" b="1" dirty="0"/>
              <a:t>both</a:t>
            </a:r>
            <a:r>
              <a:rPr lang="en-US" sz="2000" dirty="0"/>
              <a:t> (</a:t>
            </a:r>
            <a:r>
              <a:rPr lang="en-US" sz="2000" dirty="0" err="1" smtClean="0"/>
              <a:t>eg</a:t>
            </a:r>
            <a:r>
              <a:rPr lang="en-US" sz="2000" dirty="0"/>
              <a:t>. India has general revenue sharing, but also special </a:t>
            </a:r>
            <a:r>
              <a:rPr lang="en-US" sz="2000" dirty="0" smtClean="0"/>
              <a:t>transfers).</a:t>
            </a:r>
            <a:endParaRPr lang="en-US" sz="2000" dirty="0"/>
          </a:p>
          <a:p>
            <a:pPr marL="342900" lvl="1" indent="-342900">
              <a:buFont typeface="Arial"/>
              <a:buChar char="•"/>
            </a:pPr>
            <a:r>
              <a:rPr lang="en-US" sz="2000" dirty="0" smtClean="0"/>
              <a:t>A </a:t>
            </a:r>
            <a:r>
              <a:rPr lang="en-US" sz="2000" dirty="0"/>
              <a:t>good design can be </a:t>
            </a:r>
            <a:r>
              <a:rPr lang="en-US" sz="2000" b="1" dirty="0"/>
              <a:t>revenue-sharing for the basic activities</a:t>
            </a:r>
            <a:r>
              <a:rPr lang="en-US" sz="2000" dirty="0"/>
              <a:t> of state governments plus </a:t>
            </a:r>
            <a:r>
              <a:rPr lang="en-US" sz="2000" b="1" dirty="0"/>
              <a:t>fiscal transfers relating to specific programs</a:t>
            </a:r>
            <a:r>
              <a:rPr lang="en-US" sz="2000" dirty="0"/>
              <a:t> that may be priorities.</a:t>
            </a:r>
          </a:p>
        </p:txBody>
      </p:sp>
    </p:spTree>
    <p:extLst>
      <p:ext uri="{BB962C8B-B14F-4D97-AF65-F5344CB8AC3E}">
        <p14:creationId xmlns:p14="http://schemas.microsoft.com/office/powerpoint/2010/main" val="14511417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10313"/>
          </a:xfrm>
        </p:spPr>
        <p:txBody>
          <a:bodyPr>
            <a:normAutofit fontScale="90000"/>
          </a:bodyPr>
          <a:lstStyle/>
          <a:p>
            <a:r>
              <a:rPr lang="en-US" sz="3200" b="1" dirty="0" smtClean="0"/>
              <a:t>Petroleum revenue stabilization and savings funds and arrangements</a:t>
            </a:r>
            <a:endParaRPr lang="en-US" sz="3200" b="1" dirty="0"/>
          </a:p>
        </p:txBody>
      </p:sp>
      <p:sp>
        <p:nvSpPr>
          <p:cNvPr id="3" name="Content Placeholder 2"/>
          <p:cNvSpPr>
            <a:spLocks noGrp="1"/>
          </p:cNvSpPr>
          <p:nvPr>
            <p:ph idx="1"/>
          </p:nvPr>
        </p:nvSpPr>
        <p:spPr>
          <a:xfrm>
            <a:off x="457200" y="1306873"/>
            <a:ext cx="8229600" cy="5215163"/>
          </a:xfrm>
        </p:spPr>
        <p:txBody>
          <a:bodyPr>
            <a:noAutofit/>
          </a:bodyPr>
          <a:lstStyle/>
          <a:p>
            <a:r>
              <a:rPr lang="en-US" sz="2400" b="1" dirty="0" smtClean="0"/>
              <a:t>Petroleum prices and production are highly volatile</a:t>
            </a:r>
            <a:r>
              <a:rPr lang="en-US" sz="2400" dirty="0" smtClean="0"/>
              <a:t> over time and </a:t>
            </a:r>
            <a:r>
              <a:rPr lang="en-US" sz="2400" b="1" dirty="0" smtClean="0"/>
              <a:t>government revenues</a:t>
            </a:r>
            <a:r>
              <a:rPr lang="en-US" sz="2400" dirty="0" smtClean="0"/>
              <a:t> from petroleum are </a:t>
            </a:r>
            <a:r>
              <a:rPr lang="en-US" sz="2400" b="1" dirty="0" smtClean="0"/>
              <a:t>especially</a:t>
            </a:r>
            <a:r>
              <a:rPr lang="en-US" sz="2400" dirty="0" smtClean="0"/>
              <a:t> volatile.  So good fiscal management needs to take account of this.</a:t>
            </a:r>
          </a:p>
          <a:p>
            <a:r>
              <a:rPr lang="en-US" sz="2400" b="1" dirty="0"/>
              <a:t>P</a:t>
            </a:r>
            <a:r>
              <a:rPr lang="en-US" sz="2400" b="1" dirty="0" smtClean="0"/>
              <a:t>etroleum is a non-renewable resource</a:t>
            </a:r>
            <a:r>
              <a:rPr lang="en-US" sz="2400" dirty="0" smtClean="0"/>
              <a:t> that will be exhausted in time.  So countries highly dependent on petroleum need to consider </a:t>
            </a:r>
            <a:r>
              <a:rPr lang="en-US" sz="2400" b="1" dirty="0" smtClean="0"/>
              <a:t>longer-term fiscal preparations</a:t>
            </a:r>
            <a:r>
              <a:rPr lang="en-US" sz="2400" dirty="0" smtClean="0"/>
              <a:t>.</a:t>
            </a:r>
          </a:p>
          <a:p>
            <a:r>
              <a:rPr lang="en-US" sz="2400" dirty="0"/>
              <a:t>D</a:t>
            </a:r>
            <a:r>
              <a:rPr lang="en-US" sz="2400" dirty="0" smtClean="0"/>
              <a:t>evices used for this include </a:t>
            </a:r>
            <a:r>
              <a:rPr lang="en-US" sz="2400" b="1" dirty="0" smtClean="0"/>
              <a:t>short-term stabilization and long-term saving funds</a:t>
            </a:r>
            <a:r>
              <a:rPr lang="en-US" sz="2400" dirty="0" smtClean="0"/>
              <a:t>.  </a:t>
            </a:r>
          </a:p>
          <a:p>
            <a:r>
              <a:rPr lang="en-US" sz="2400" dirty="0" smtClean="0"/>
              <a:t>In federations with such funds, it is </a:t>
            </a:r>
            <a:r>
              <a:rPr lang="en-US" sz="2400" b="1" dirty="0" smtClean="0"/>
              <a:t>important to provide for them as part of revenue sharing arrangements</a:t>
            </a:r>
          </a:p>
          <a:p>
            <a:r>
              <a:rPr lang="en-US" sz="2400" dirty="0" smtClean="0"/>
              <a:t>Russia both kinds of funds</a:t>
            </a:r>
            <a:r>
              <a:rPr lang="en-US" sz="2400" dirty="0"/>
              <a:t> </a:t>
            </a:r>
            <a:r>
              <a:rPr lang="en-US" sz="2400" dirty="0" smtClean="0"/>
              <a:t>and some success.  Most developing country federations little provision.</a:t>
            </a:r>
            <a:endParaRPr lang="en-US" sz="2400" dirty="0"/>
          </a:p>
        </p:txBody>
      </p:sp>
    </p:spTree>
    <p:extLst>
      <p:ext uri="{BB962C8B-B14F-4D97-AF65-F5344CB8AC3E}">
        <p14:creationId xmlns:p14="http://schemas.microsoft.com/office/powerpoint/2010/main" val="32128382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33603"/>
          </a:xfrm>
        </p:spPr>
        <p:txBody>
          <a:bodyPr>
            <a:normAutofit fontScale="90000"/>
          </a:bodyPr>
          <a:lstStyle/>
          <a:p>
            <a:r>
              <a:rPr lang="en-US" sz="3200" b="1" dirty="0" smtClean="0"/>
              <a:t>Alternative ways to decide the allocation of  general revenues in federations</a:t>
            </a:r>
            <a:endParaRPr lang="en-US" sz="3200" b="1" dirty="0"/>
          </a:p>
        </p:txBody>
      </p:sp>
      <p:sp>
        <p:nvSpPr>
          <p:cNvPr id="3" name="Content Placeholder 2"/>
          <p:cNvSpPr>
            <a:spLocks noGrp="1"/>
          </p:cNvSpPr>
          <p:nvPr>
            <p:ph idx="1"/>
          </p:nvPr>
        </p:nvSpPr>
        <p:spPr>
          <a:xfrm>
            <a:off x="457200" y="1417835"/>
            <a:ext cx="8229600" cy="5202832"/>
          </a:xfrm>
        </p:spPr>
        <p:txBody>
          <a:bodyPr>
            <a:normAutofit fontScale="70000" lnSpcReduction="20000"/>
          </a:bodyPr>
          <a:lstStyle/>
          <a:p>
            <a:r>
              <a:rPr lang="en-US" b="1" dirty="0" smtClean="0"/>
              <a:t>Constitutions</a:t>
            </a:r>
            <a:r>
              <a:rPr lang="en-US" dirty="0" smtClean="0"/>
              <a:t> can be permissive or directive regarding </a:t>
            </a:r>
            <a:r>
              <a:rPr lang="en-US" b="1" dirty="0" smtClean="0"/>
              <a:t>general revenue</a:t>
            </a:r>
            <a:r>
              <a:rPr lang="en-US" dirty="0" smtClean="0"/>
              <a:t> sharing and transfers:</a:t>
            </a:r>
          </a:p>
          <a:p>
            <a:pPr lvl="1"/>
            <a:r>
              <a:rPr lang="en-US" b="1" dirty="0" smtClean="0"/>
              <a:t>Broad principles</a:t>
            </a:r>
            <a:r>
              <a:rPr lang="en-US" dirty="0" smtClean="0"/>
              <a:t>: Germany (uniform standards), Canada (reasonably comparable services and taxes), S. Africa (equitable sharing)</a:t>
            </a:r>
          </a:p>
          <a:p>
            <a:pPr lvl="1"/>
            <a:r>
              <a:rPr lang="en-US" b="1" dirty="0" smtClean="0"/>
              <a:t>Factors to consider</a:t>
            </a:r>
            <a:r>
              <a:rPr lang="en-US" dirty="0" smtClean="0"/>
              <a:t>: Nigeria (population, equality of states, area, fiscal capacity)</a:t>
            </a:r>
          </a:p>
          <a:p>
            <a:pPr lvl="1"/>
            <a:r>
              <a:rPr lang="en-US" b="1" dirty="0" smtClean="0"/>
              <a:t>Commissions to recommend</a:t>
            </a:r>
            <a:r>
              <a:rPr lang="en-US" dirty="0" smtClean="0"/>
              <a:t>: India, Nigeria, Pakistan, South Africa (or outside constitution: Australia)</a:t>
            </a:r>
          </a:p>
          <a:p>
            <a:pPr lvl="1"/>
            <a:r>
              <a:rPr lang="en-US" b="1" dirty="0" smtClean="0"/>
              <a:t>Upper house</a:t>
            </a:r>
            <a:r>
              <a:rPr lang="en-US" dirty="0" smtClean="0"/>
              <a:t>: May give role for states (Ethiopia, Germany, South Africa)</a:t>
            </a:r>
          </a:p>
          <a:p>
            <a:r>
              <a:rPr lang="en-US" dirty="0" smtClean="0"/>
              <a:t>In all cases, there is flexibility to change </a:t>
            </a:r>
            <a:r>
              <a:rPr lang="en-US" b="1" dirty="0" smtClean="0"/>
              <a:t>over time</a:t>
            </a:r>
            <a:r>
              <a:rPr lang="en-US" dirty="0" smtClean="0"/>
              <a:t> because the relative </a:t>
            </a:r>
            <a:r>
              <a:rPr lang="en-US" b="1" dirty="0" smtClean="0"/>
              <a:t>needs of federal versus state governments can vary</a:t>
            </a:r>
            <a:r>
              <a:rPr lang="en-US" dirty="0" smtClean="0"/>
              <a:t> (e.g. the importance of the </a:t>
            </a:r>
            <a:r>
              <a:rPr lang="en-US" dirty="0" err="1" smtClean="0"/>
              <a:t>defence</a:t>
            </a:r>
            <a:r>
              <a:rPr lang="en-US" dirty="0" smtClean="0"/>
              <a:t> budget).  Some federations have five-year arrangements (Canada, India).</a:t>
            </a:r>
          </a:p>
          <a:p>
            <a:r>
              <a:rPr lang="en-US" dirty="0" smtClean="0"/>
              <a:t>The </a:t>
            </a:r>
            <a:r>
              <a:rPr lang="en-US" b="1" dirty="0" smtClean="0"/>
              <a:t>federal government usually has the final decision on fiscal arrangements</a:t>
            </a:r>
            <a:r>
              <a:rPr lang="en-US" dirty="0" smtClean="0"/>
              <a:t>.</a:t>
            </a:r>
            <a:endParaRPr lang="en-US" dirty="0"/>
          </a:p>
        </p:txBody>
      </p:sp>
    </p:spTree>
    <p:extLst>
      <p:ext uri="{BB962C8B-B14F-4D97-AF65-F5344CB8AC3E}">
        <p14:creationId xmlns:p14="http://schemas.microsoft.com/office/powerpoint/2010/main" val="16908115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Principles for allocation: </a:t>
            </a:r>
            <a:br>
              <a:rPr lang="en-US" sz="3200" b="1" dirty="0" smtClean="0"/>
            </a:br>
            <a:r>
              <a:rPr lang="en-US" sz="3200" b="1" dirty="0" smtClean="0"/>
              <a:t>Equity versus Derivation</a:t>
            </a:r>
            <a:endParaRPr lang="en-US" sz="3200" b="1" dirty="0"/>
          </a:p>
        </p:txBody>
      </p:sp>
      <p:sp>
        <p:nvSpPr>
          <p:cNvPr id="3" name="Content Placeholder 2"/>
          <p:cNvSpPr>
            <a:spLocks noGrp="1"/>
          </p:cNvSpPr>
          <p:nvPr>
            <p:ph idx="1"/>
          </p:nvPr>
        </p:nvSpPr>
        <p:spPr/>
        <p:txBody>
          <a:bodyPr>
            <a:normAutofit fontScale="77500" lnSpcReduction="20000"/>
          </a:bodyPr>
          <a:lstStyle/>
          <a:p>
            <a:r>
              <a:rPr lang="en-US" dirty="0" smtClean="0"/>
              <a:t>Within federations, a central issue relates to the balance between </a:t>
            </a:r>
            <a:r>
              <a:rPr lang="en-US" b="1" dirty="0" smtClean="0"/>
              <a:t>sharing revenues based on need (equity) versus where they are generated (derivation)</a:t>
            </a:r>
            <a:r>
              <a:rPr lang="en-US" dirty="0" smtClean="0"/>
              <a:t>.</a:t>
            </a:r>
          </a:p>
          <a:p>
            <a:r>
              <a:rPr lang="en-US" dirty="0" smtClean="0"/>
              <a:t>The fiscal resources of states varies considerably, especially in developing countries, so many federations have </a:t>
            </a:r>
            <a:r>
              <a:rPr lang="en-US" b="1" dirty="0" smtClean="0"/>
              <a:t>arrangements that reduce fiscal inequality</a:t>
            </a:r>
            <a:r>
              <a:rPr lang="en-US" dirty="0" smtClean="0"/>
              <a:t> amongst states.</a:t>
            </a:r>
          </a:p>
          <a:p>
            <a:pPr lvl="1"/>
            <a:r>
              <a:rPr lang="en-US" dirty="0" smtClean="0"/>
              <a:t>They may look at fiscal capacity only or fiscal capacity and need</a:t>
            </a:r>
          </a:p>
          <a:p>
            <a:pPr lvl="1"/>
            <a:r>
              <a:rPr lang="en-US" dirty="0" smtClean="0"/>
              <a:t>They may provide for full equalization or only for a reduction in disparities.</a:t>
            </a:r>
          </a:p>
          <a:p>
            <a:r>
              <a:rPr lang="en-US" b="1" dirty="0" smtClean="0"/>
              <a:t>Petroleum revenues special? </a:t>
            </a:r>
            <a:r>
              <a:rPr lang="en-US" dirty="0" smtClean="0"/>
              <a:t>A major question is whether there should be special arrangements for allocating petroleum revenues or whether these revenues should be treated like all others.</a:t>
            </a:r>
            <a:endParaRPr lang="en-US" dirty="0"/>
          </a:p>
        </p:txBody>
      </p:sp>
    </p:spTree>
    <p:extLst>
      <p:ext uri="{BB962C8B-B14F-4D97-AF65-F5344CB8AC3E}">
        <p14:creationId xmlns:p14="http://schemas.microsoft.com/office/powerpoint/2010/main" val="42081179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Constitutional provisions specific to the allocation of petroleum revenues</a:t>
            </a:r>
            <a:endParaRPr lang="en-US" sz="3200" b="1" dirty="0"/>
          </a:p>
        </p:txBody>
      </p:sp>
      <p:sp>
        <p:nvSpPr>
          <p:cNvPr id="3" name="Content Placeholder 2"/>
          <p:cNvSpPr>
            <a:spLocks noGrp="1"/>
          </p:cNvSpPr>
          <p:nvPr>
            <p:ph idx="1"/>
          </p:nvPr>
        </p:nvSpPr>
        <p:spPr>
          <a:xfrm>
            <a:off x="457200" y="1600200"/>
            <a:ext cx="8229600" cy="4897177"/>
          </a:xfrm>
        </p:spPr>
        <p:txBody>
          <a:bodyPr>
            <a:normAutofit fontScale="77500" lnSpcReduction="20000"/>
          </a:bodyPr>
          <a:lstStyle/>
          <a:p>
            <a:r>
              <a:rPr lang="en-US" dirty="0"/>
              <a:t>F</a:t>
            </a:r>
            <a:r>
              <a:rPr lang="en-US" dirty="0" smtClean="0"/>
              <a:t>ew constitutions have </a:t>
            </a:r>
            <a:r>
              <a:rPr lang="en-US" b="1" dirty="0" smtClean="0"/>
              <a:t>specific provisions about petroleum revenue sharing</a:t>
            </a:r>
            <a:r>
              <a:rPr lang="en-US" dirty="0" smtClean="0"/>
              <a:t> in addition to provisions for revenue allocation in general.</a:t>
            </a:r>
          </a:p>
          <a:p>
            <a:r>
              <a:rPr lang="en-US" b="1" dirty="0" smtClean="0"/>
              <a:t>Nigeria</a:t>
            </a:r>
            <a:r>
              <a:rPr lang="en-US" dirty="0" smtClean="0"/>
              <a:t>’s constitution gives producing states 13% of petroleum revenues</a:t>
            </a:r>
          </a:p>
          <a:p>
            <a:r>
              <a:rPr lang="en-US" b="1" dirty="0" smtClean="0"/>
              <a:t>Pakistan</a:t>
            </a:r>
            <a:r>
              <a:rPr lang="en-US" dirty="0" smtClean="0"/>
              <a:t>’s constitution gives provinces the royalties and excise tax from petroleum—but these are only part of the fiscal take</a:t>
            </a:r>
          </a:p>
          <a:p>
            <a:r>
              <a:rPr lang="en-US" b="1" dirty="0" smtClean="0"/>
              <a:t>Brazil</a:t>
            </a:r>
            <a:r>
              <a:rPr lang="en-US" dirty="0" smtClean="0"/>
              <a:t>’s constitution makes oil reserves federal but grants producing and bordering states and municipalities a right to compensation (royalties) as established by law.</a:t>
            </a:r>
          </a:p>
          <a:p>
            <a:pPr lvl="1"/>
            <a:r>
              <a:rPr lang="en-US" dirty="0" smtClean="0"/>
              <a:t>The law has been highly contentious and was recently changed, but is being challenged in the courts.</a:t>
            </a:r>
            <a:endParaRPr lang="en-US" dirty="0"/>
          </a:p>
        </p:txBody>
      </p:sp>
    </p:spTree>
    <p:extLst>
      <p:ext uri="{BB962C8B-B14F-4D97-AF65-F5344CB8AC3E}">
        <p14:creationId xmlns:p14="http://schemas.microsoft.com/office/powerpoint/2010/main" val="2060368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9677"/>
          </a:xfrm>
        </p:spPr>
        <p:txBody>
          <a:bodyPr>
            <a:noAutofit/>
          </a:bodyPr>
          <a:lstStyle/>
          <a:p>
            <a:r>
              <a:rPr lang="en-US" sz="3600" b="1" dirty="0"/>
              <a:t>Should petroleum revenues be </a:t>
            </a:r>
            <a:r>
              <a:rPr lang="en-US" sz="3600" b="1" dirty="0" smtClean="0"/>
              <a:t/>
            </a:r>
            <a:br>
              <a:rPr lang="en-US" sz="3600" b="1" dirty="0" smtClean="0"/>
            </a:br>
            <a:r>
              <a:rPr lang="en-US" sz="3600" b="1" dirty="0" smtClean="0"/>
              <a:t>considered </a:t>
            </a:r>
            <a:r>
              <a:rPr lang="en-US" sz="3600" b="1" dirty="0"/>
              <a:t>special?</a:t>
            </a:r>
            <a:endParaRPr lang="en-US" sz="3600" dirty="0"/>
          </a:p>
        </p:txBody>
      </p:sp>
      <p:sp>
        <p:nvSpPr>
          <p:cNvPr id="3" name="Content Placeholder 2"/>
          <p:cNvSpPr>
            <a:spLocks noGrp="1"/>
          </p:cNvSpPr>
          <p:nvPr>
            <p:ph idx="1"/>
          </p:nvPr>
        </p:nvSpPr>
        <p:spPr>
          <a:xfrm>
            <a:off x="457200" y="1600200"/>
            <a:ext cx="8229600" cy="4779109"/>
          </a:xfrm>
        </p:spPr>
        <p:txBody>
          <a:bodyPr>
            <a:normAutofit/>
          </a:bodyPr>
          <a:lstStyle/>
          <a:p>
            <a:r>
              <a:rPr lang="en-US" sz="2800" dirty="0" smtClean="0"/>
              <a:t>Arguments </a:t>
            </a:r>
            <a:r>
              <a:rPr lang="en-US" sz="2800" dirty="0"/>
              <a:t>for:</a:t>
            </a:r>
          </a:p>
          <a:p>
            <a:pPr lvl="1"/>
            <a:r>
              <a:rPr lang="en-US" sz="2400" dirty="0"/>
              <a:t>“</a:t>
            </a:r>
            <a:r>
              <a:rPr lang="en-US" sz="2400" b="1" dirty="0"/>
              <a:t>Ownership</a:t>
            </a:r>
            <a:r>
              <a:rPr lang="en-US" sz="2400" dirty="0"/>
              <a:t>”, when regions own </a:t>
            </a:r>
            <a:r>
              <a:rPr lang="en-US" sz="2400" dirty="0" smtClean="0"/>
              <a:t>petroleum—or even when they don’t their population often feels they do—they feel they should get a direct  benefit</a:t>
            </a:r>
            <a:endParaRPr lang="en-US" sz="2400" dirty="0"/>
          </a:p>
          <a:p>
            <a:pPr lvl="1"/>
            <a:r>
              <a:rPr lang="en-US" sz="2400" dirty="0"/>
              <a:t>Compensation for </a:t>
            </a:r>
            <a:r>
              <a:rPr lang="en-US" sz="2400" b="1" dirty="0"/>
              <a:t>environmental </a:t>
            </a:r>
            <a:r>
              <a:rPr lang="en-US" sz="2400" b="1" dirty="0" smtClean="0"/>
              <a:t>damage and infrastructure costs</a:t>
            </a:r>
            <a:endParaRPr lang="en-US" sz="2400" b="1" dirty="0"/>
          </a:p>
          <a:p>
            <a:pPr lvl="1"/>
            <a:r>
              <a:rPr lang="en-US" sz="2400" dirty="0"/>
              <a:t>Petroleum </a:t>
            </a:r>
            <a:r>
              <a:rPr lang="en-US" sz="2400" dirty="0" smtClean="0"/>
              <a:t>is a </a:t>
            </a:r>
            <a:r>
              <a:rPr lang="en-US" sz="2400" b="1" dirty="0" smtClean="0"/>
              <a:t>depleting resource</a:t>
            </a:r>
            <a:r>
              <a:rPr lang="en-US" sz="2400" dirty="0" smtClean="0"/>
              <a:t>, </a:t>
            </a:r>
            <a:r>
              <a:rPr lang="en-US" sz="2400" dirty="0"/>
              <a:t>so it may be a region’s one big chance for wealth—different from continuing capacity, such as manpower.</a:t>
            </a:r>
          </a:p>
          <a:p>
            <a:pPr marL="0" indent="0">
              <a:buNone/>
            </a:pPr>
            <a:endParaRPr lang="en-US" dirty="0"/>
          </a:p>
        </p:txBody>
      </p:sp>
    </p:spTree>
    <p:extLst>
      <p:ext uri="{BB962C8B-B14F-4D97-AF65-F5344CB8AC3E}">
        <p14:creationId xmlns:p14="http://schemas.microsoft.com/office/powerpoint/2010/main" val="8935235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Petroleum revenues special? (cont’d)</a:t>
            </a:r>
            <a:endParaRPr lang="en-US" sz="3600" dirty="0"/>
          </a:p>
        </p:txBody>
      </p:sp>
      <p:sp>
        <p:nvSpPr>
          <p:cNvPr id="3" name="Content Placeholder 2"/>
          <p:cNvSpPr>
            <a:spLocks noGrp="1"/>
          </p:cNvSpPr>
          <p:nvPr>
            <p:ph idx="1"/>
          </p:nvPr>
        </p:nvSpPr>
        <p:spPr/>
        <p:txBody>
          <a:bodyPr>
            <a:normAutofit fontScale="92500"/>
          </a:bodyPr>
          <a:lstStyle/>
          <a:p>
            <a:r>
              <a:rPr lang="en-US" dirty="0"/>
              <a:t>Arguments against:</a:t>
            </a:r>
          </a:p>
          <a:p>
            <a:pPr lvl="1"/>
            <a:r>
              <a:rPr lang="en-US" dirty="0" smtClean="0"/>
              <a:t>Limiting </a:t>
            </a:r>
            <a:r>
              <a:rPr lang="en-US" b="1" dirty="0"/>
              <a:t>fiscal disparities</a:t>
            </a:r>
            <a:r>
              <a:rPr lang="en-US" dirty="0"/>
              <a:t> across regions</a:t>
            </a:r>
          </a:p>
          <a:p>
            <a:pPr lvl="1"/>
            <a:r>
              <a:rPr lang="en-US" b="1" dirty="0"/>
              <a:t>Dollar is a dollar</a:t>
            </a:r>
            <a:r>
              <a:rPr lang="en-US" dirty="0"/>
              <a:t>: why derivation just for resources? </a:t>
            </a:r>
          </a:p>
          <a:p>
            <a:pPr lvl="1"/>
            <a:r>
              <a:rPr lang="en-US" b="1" dirty="0"/>
              <a:t>Producing regions get non-fiscal benefits</a:t>
            </a:r>
            <a:r>
              <a:rPr lang="en-US" dirty="0"/>
              <a:t> of jobs and employment</a:t>
            </a:r>
          </a:p>
          <a:p>
            <a:pPr lvl="1"/>
            <a:r>
              <a:rPr lang="en-US" b="1" dirty="0"/>
              <a:t>Macro-economic</a:t>
            </a:r>
            <a:r>
              <a:rPr lang="en-US" dirty="0"/>
              <a:t>: federal government leads in economic management</a:t>
            </a:r>
          </a:p>
          <a:p>
            <a:pPr lvl="1"/>
            <a:r>
              <a:rPr lang="en-US" b="1" dirty="0"/>
              <a:t>Managing swings in revenue</a:t>
            </a:r>
            <a:r>
              <a:rPr lang="en-US" dirty="0"/>
              <a:t>: federal government more able because of broader revenue base and greater flexibility re spending</a:t>
            </a:r>
          </a:p>
          <a:p>
            <a:pPr marL="0" indent="0">
              <a:buNone/>
            </a:pPr>
            <a:endParaRPr lang="en-US" dirty="0"/>
          </a:p>
        </p:txBody>
      </p:sp>
    </p:spTree>
    <p:extLst>
      <p:ext uri="{BB962C8B-B14F-4D97-AF65-F5344CB8AC3E}">
        <p14:creationId xmlns:p14="http://schemas.microsoft.com/office/powerpoint/2010/main" val="15475993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847300"/>
          </a:xfrm>
        </p:spPr>
        <p:txBody>
          <a:bodyPr>
            <a:noAutofit/>
          </a:bodyPr>
          <a:lstStyle/>
          <a:p>
            <a:r>
              <a:rPr lang="en-US" sz="3200" b="1" dirty="0" smtClean="0"/>
              <a:t>Experience with Special Sharing for </a:t>
            </a:r>
            <a:br>
              <a:rPr lang="en-US" sz="3200" b="1" dirty="0" smtClean="0"/>
            </a:br>
            <a:r>
              <a:rPr lang="en-US" sz="3200" b="1" dirty="0" smtClean="0"/>
              <a:t>Petroleum Revenues</a:t>
            </a:r>
            <a:endParaRPr lang="en-US" sz="3200" b="1" dirty="0"/>
          </a:p>
        </p:txBody>
      </p:sp>
      <p:sp>
        <p:nvSpPr>
          <p:cNvPr id="3" name="Content Placeholder 2"/>
          <p:cNvSpPr>
            <a:spLocks noGrp="1"/>
          </p:cNvSpPr>
          <p:nvPr>
            <p:ph idx="1"/>
          </p:nvPr>
        </p:nvSpPr>
        <p:spPr>
          <a:xfrm>
            <a:off x="457200" y="1343860"/>
            <a:ext cx="8229600" cy="5229349"/>
          </a:xfrm>
        </p:spPr>
        <p:txBody>
          <a:bodyPr>
            <a:normAutofit fontScale="92500" lnSpcReduction="10000"/>
          </a:bodyPr>
          <a:lstStyle/>
          <a:p>
            <a:r>
              <a:rPr lang="en-US" b="1" dirty="0" smtClean="0"/>
              <a:t>Nigeria</a:t>
            </a:r>
            <a:r>
              <a:rPr lang="en-US" dirty="0" smtClean="0"/>
              <a:t>: petroleum production comes from 6 of 36 states.  Richest producing states can have </a:t>
            </a:r>
            <a:r>
              <a:rPr lang="en-US" b="1" dirty="0" smtClean="0"/>
              <a:t>15 times more government revenue per inhabitant than the poorest</a:t>
            </a:r>
            <a:r>
              <a:rPr lang="en-US" dirty="0" smtClean="0"/>
              <a:t> non-producing states.</a:t>
            </a:r>
          </a:p>
          <a:p>
            <a:r>
              <a:rPr lang="en-US" b="1" dirty="0" smtClean="0"/>
              <a:t>Brazil</a:t>
            </a:r>
            <a:r>
              <a:rPr lang="en-US" dirty="0" smtClean="0"/>
              <a:t>:</a:t>
            </a:r>
            <a:r>
              <a:rPr lang="en-US" dirty="0"/>
              <a:t> </a:t>
            </a:r>
            <a:r>
              <a:rPr lang="en-US" dirty="0" smtClean="0"/>
              <a:t>Special shares to producing states and municipalities brought major distortions</a:t>
            </a:r>
          </a:p>
          <a:p>
            <a:r>
              <a:rPr lang="en-US" b="1" dirty="0" smtClean="0"/>
              <a:t>India, Malaysia, Pakistan: </a:t>
            </a:r>
            <a:r>
              <a:rPr lang="en-US" dirty="0" smtClean="0"/>
              <a:t>States get royalties, but these have been relatively small.</a:t>
            </a:r>
            <a:endParaRPr lang="en-US" b="1" dirty="0"/>
          </a:p>
          <a:p>
            <a:r>
              <a:rPr lang="en-US" b="1" dirty="0" smtClean="0"/>
              <a:t>Australia, Canada, and USA</a:t>
            </a:r>
            <a:r>
              <a:rPr lang="en-US" dirty="0" smtClean="0"/>
              <a:t>: Producing states have much higher revenues than non-producing states.  </a:t>
            </a:r>
          </a:p>
        </p:txBody>
      </p:sp>
    </p:spTree>
    <p:extLst>
      <p:ext uri="{BB962C8B-B14F-4D97-AF65-F5344CB8AC3E}">
        <p14:creationId xmlns:p14="http://schemas.microsoft.com/office/powerpoint/2010/main" val="691275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08152"/>
          </a:xfrm>
        </p:spPr>
        <p:txBody>
          <a:bodyPr>
            <a:normAutofit fontScale="90000"/>
          </a:bodyPr>
          <a:lstStyle/>
          <a:p>
            <a:r>
              <a:rPr lang="en-US" sz="3200" b="1" dirty="0" smtClean="0"/>
              <a:t>Petroleum revenues within the larger fiscal framework of the federation</a:t>
            </a:r>
            <a:endParaRPr lang="en-US" sz="3200" b="1" dirty="0"/>
          </a:p>
        </p:txBody>
      </p:sp>
      <p:sp>
        <p:nvSpPr>
          <p:cNvPr id="3" name="Content Placeholder 2"/>
          <p:cNvSpPr>
            <a:spLocks noGrp="1"/>
          </p:cNvSpPr>
          <p:nvPr>
            <p:ph idx="1"/>
          </p:nvPr>
        </p:nvSpPr>
        <p:spPr>
          <a:xfrm>
            <a:off x="457200" y="1337910"/>
            <a:ext cx="8229600" cy="5520090"/>
          </a:xfrm>
        </p:spPr>
        <p:txBody>
          <a:bodyPr>
            <a:normAutofit fontScale="70000" lnSpcReduction="20000"/>
          </a:bodyPr>
          <a:lstStyle/>
          <a:p>
            <a:r>
              <a:rPr lang="en-US" b="1" dirty="0" smtClean="0"/>
              <a:t>Petroleum revenue sharing only one part of broader fiscal regime</a:t>
            </a:r>
            <a:r>
              <a:rPr lang="en-US" dirty="0" smtClean="0"/>
              <a:t>.  Needs to be seen in relation to other revenue sharing and transfers.  </a:t>
            </a:r>
            <a:r>
              <a:rPr lang="en-US" b="1" dirty="0" smtClean="0"/>
              <a:t>How big are petroleum revenues compared to others?</a:t>
            </a:r>
            <a:r>
              <a:rPr lang="en-US" dirty="0" smtClean="0"/>
              <a:t>  Does a state that gets petroleum revenues get a reduction from other revenue sharing or transfers?</a:t>
            </a:r>
          </a:p>
          <a:p>
            <a:r>
              <a:rPr lang="en-US" b="1" dirty="0" smtClean="0"/>
              <a:t>Full adjustment: </a:t>
            </a:r>
            <a:r>
              <a:rPr lang="en-US" dirty="0" smtClean="0"/>
              <a:t>In Australia, the general revenue sharing formula considers all the revenues that the states receive from their own sources and this reduces what they get from the </a:t>
            </a:r>
            <a:r>
              <a:rPr lang="en-US" dirty="0" err="1" smtClean="0"/>
              <a:t>centre</a:t>
            </a:r>
            <a:r>
              <a:rPr lang="en-US" dirty="0" smtClean="0"/>
              <a:t>.</a:t>
            </a:r>
          </a:p>
          <a:p>
            <a:r>
              <a:rPr lang="en-US" b="1" dirty="0" smtClean="0"/>
              <a:t>Partial adjustment: </a:t>
            </a:r>
            <a:r>
              <a:rPr lang="en-US" dirty="0" smtClean="0"/>
              <a:t>In Canada, the equalization transfers to eligible provinces are reduced by 50% of the value of their resources revenues (but other transfers are not affected, even to rich provinces).  India’s program also includes “fiscal capacity” in its calculation.</a:t>
            </a:r>
          </a:p>
          <a:p>
            <a:r>
              <a:rPr lang="en-US" b="1" dirty="0" smtClean="0"/>
              <a:t>No adjustment: </a:t>
            </a:r>
            <a:r>
              <a:rPr lang="en-US" dirty="0" smtClean="0"/>
              <a:t>In Malaysia and Pakistan the value of resource revenues to the states does not affect other revenues sharing or transfers.  In Brazil resource revenues have been very large</a:t>
            </a:r>
            <a:endParaRPr lang="en-US" b="1" dirty="0" smtClean="0"/>
          </a:p>
          <a:p>
            <a:endParaRPr lang="en-US" b="1" dirty="0" smtClean="0"/>
          </a:p>
          <a:p>
            <a:pPr marL="0" indent="0">
              <a:buNone/>
            </a:pPr>
            <a:r>
              <a:rPr lang="en-US" dirty="0" smtClean="0"/>
              <a:t> </a:t>
            </a:r>
            <a:endParaRPr lang="en-US" dirty="0"/>
          </a:p>
        </p:txBody>
      </p:sp>
    </p:spTree>
    <p:extLst>
      <p:ext uri="{BB962C8B-B14F-4D97-AF65-F5344CB8AC3E}">
        <p14:creationId xmlns:p14="http://schemas.microsoft.com/office/powerpoint/2010/main" val="39058847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14417"/>
          </a:xfrm>
        </p:spPr>
        <p:txBody>
          <a:bodyPr>
            <a:normAutofit fontScale="90000"/>
          </a:bodyPr>
          <a:lstStyle/>
          <a:p>
            <a:r>
              <a:rPr lang="en-US" sz="3600" b="1" dirty="0" smtClean="0"/>
              <a:t>Recall</a:t>
            </a:r>
            <a:endParaRPr lang="en-US" sz="3600" b="1" dirty="0"/>
          </a:p>
        </p:txBody>
      </p:sp>
      <p:sp>
        <p:nvSpPr>
          <p:cNvPr id="3" name="Content Placeholder 2"/>
          <p:cNvSpPr>
            <a:spLocks noGrp="1"/>
          </p:cNvSpPr>
          <p:nvPr>
            <p:ph idx="1"/>
          </p:nvPr>
        </p:nvSpPr>
        <p:spPr>
          <a:xfrm>
            <a:off x="457200" y="1035636"/>
            <a:ext cx="8229600" cy="5090528"/>
          </a:xfrm>
        </p:spPr>
        <p:txBody>
          <a:bodyPr>
            <a:noAutofit/>
          </a:bodyPr>
          <a:lstStyle/>
          <a:p>
            <a:r>
              <a:rPr lang="en-US" sz="2400" dirty="0" smtClean="0"/>
              <a:t>Three key issues for petroleum in federations:</a:t>
            </a:r>
          </a:p>
          <a:p>
            <a:pPr lvl="1"/>
            <a:r>
              <a:rPr lang="en-US" sz="2400" b="1" dirty="0" smtClean="0"/>
              <a:t>Ownership</a:t>
            </a:r>
          </a:p>
          <a:p>
            <a:pPr lvl="1"/>
            <a:r>
              <a:rPr lang="en-US" sz="2400" b="1" dirty="0" smtClean="0"/>
              <a:t>Management</a:t>
            </a:r>
          </a:p>
          <a:p>
            <a:pPr lvl="1"/>
            <a:r>
              <a:rPr lang="en-US" sz="2400" b="1" dirty="0" smtClean="0"/>
              <a:t>Revenue raising and sharing</a:t>
            </a:r>
          </a:p>
          <a:p>
            <a:r>
              <a:rPr lang="en-US" sz="2400" dirty="0" smtClean="0"/>
              <a:t>These can be </a:t>
            </a:r>
            <a:r>
              <a:rPr lang="en-US" sz="2400" b="1" dirty="0" smtClean="0"/>
              <a:t>independent</a:t>
            </a:r>
            <a:r>
              <a:rPr lang="en-US" sz="2400" dirty="0" smtClean="0"/>
              <a:t> of one another, e.g. ownership does not necessarily predict who manages the resource or gets the principal revenues.  </a:t>
            </a:r>
          </a:p>
          <a:p>
            <a:r>
              <a:rPr lang="en-US" sz="2400" b="1" dirty="0" smtClean="0"/>
              <a:t>Ownership less important</a:t>
            </a:r>
            <a:r>
              <a:rPr lang="en-US" sz="2400" dirty="0" smtClean="0"/>
              <a:t> than management powers and revenue arrangements</a:t>
            </a:r>
          </a:p>
          <a:p>
            <a:r>
              <a:rPr lang="en-US" sz="2400" dirty="0" smtClean="0"/>
              <a:t>Federations vary in arrangements.  Older federations more decentralized.  Developing countries more centralized.  Also, the more important the petroleum industry, the bigger the federal role.</a:t>
            </a:r>
            <a:endParaRPr lang="en-US" sz="2400" dirty="0"/>
          </a:p>
        </p:txBody>
      </p:sp>
    </p:spTree>
    <p:extLst>
      <p:ext uri="{BB962C8B-B14F-4D97-AF65-F5344CB8AC3E}">
        <p14:creationId xmlns:p14="http://schemas.microsoft.com/office/powerpoint/2010/main" val="26003334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820306"/>
          </a:xfrm>
        </p:spPr>
        <p:txBody>
          <a:bodyPr>
            <a:normAutofit/>
          </a:bodyPr>
          <a:lstStyle/>
          <a:p>
            <a:r>
              <a:rPr lang="en-US" sz="3600" b="1" dirty="0" smtClean="0"/>
              <a:t>How Revenue Sharing Works</a:t>
            </a:r>
            <a:endParaRPr lang="en-US" sz="3600" b="1" dirty="0"/>
          </a:p>
        </p:txBody>
      </p:sp>
      <p:sp>
        <p:nvSpPr>
          <p:cNvPr id="3" name="Content Placeholder 2"/>
          <p:cNvSpPr>
            <a:spLocks noGrp="1"/>
          </p:cNvSpPr>
          <p:nvPr>
            <p:ph idx="1"/>
          </p:nvPr>
        </p:nvSpPr>
        <p:spPr>
          <a:xfrm>
            <a:off x="457200" y="1094946"/>
            <a:ext cx="8229600" cy="5031218"/>
          </a:xfrm>
        </p:spPr>
        <p:txBody>
          <a:bodyPr>
            <a:normAutofit fontScale="92500" lnSpcReduction="20000"/>
          </a:bodyPr>
          <a:lstStyle/>
          <a:p>
            <a:r>
              <a:rPr lang="en-US" dirty="0" smtClean="0"/>
              <a:t>In federations that have revenue sharing, there is usually a </a:t>
            </a:r>
            <a:r>
              <a:rPr lang="en-US" b="1" dirty="0" smtClean="0"/>
              <a:t>National Account</a:t>
            </a:r>
            <a:r>
              <a:rPr lang="en-US" dirty="0" smtClean="0"/>
              <a:t> (held by the Central Bank) into which all revenues to be shared flow.</a:t>
            </a:r>
          </a:p>
          <a:p>
            <a:r>
              <a:rPr lang="en-US" dirty="0" smtClean="0"/>
              <a:t>This account is </a:t>
            </a:r>
            <a:r>
              <a:rPr lang="en-US" b="1" dirty="0" smtClean="0"/>
              <a:t>outside the federal budget</a:t>
            </a:r>
            <a:r>
              <a:rPr lang="en-US" dirty="0" smtClean="0"/>
              <a:t>.</a:t>
            </a:r>
          </a:p>
          <a:p>
            <a:r>
              <a:rPr lang="en-US" b="1" dirty="0" smtClean="0"/>
              <a:t>Revenues flow, according to a formula, from NA to the federal and state governments</a:t>
            </a:r>
            <a:r>
              <a:rPr lang="en-US" dirty="0" smtClean="0"/>
              <a:t>. </a:t>
            </a:r>
          </a:p>
          <a:p>
            <a:r>
              <a:rPr lang="en-US" dirty="0" smtClean="0"/>
              <a:t>Formula can have </a:t>
            </a:r>
            <a:r>
              <a:rPr lang="en-US" b="1" dirty="0" smtClean="0"/>
              <a:t>special share of resource revenues for the producing state share</a:t>
            </a:r>
            <a:r>
              <a:rPr lang="en-US" dirty="0" smtClean="0"/>
              <a:t>.</a:t>
            </a:r>
          </a:p>
          <a:p>
            <a:r>
              <a:rPr lang="en-US" dirty="0" smtClean="0"/>
              <a:t>But</a:t>
            </a:r>
            <a:r>
              <a:rPr lang="en-US" b="1" dirty="0" smtClean="0"/>
              <a:t> all remaining revenues, resource and non-resource, are pooled</a:t>
            </a:r>
            <a:r>
              <a:rPr lang="en-US" dirty="0" smtClean="0"/>
              <a:t> and shared by formula</a:t>
            </a:r>
          </a:p>
          <a:p>
            <a:r>
              <a:rPr lang="en-US" b="1" dirty="0" smtClean="0"/>
              <a:t>General</a:t>
            </a:r>
            <a:r>
              <a:rPr lang="en-US" dirty="0" smtClean="0"/>
              <a:t> </a:t>
            </a:r>
            <a:r>
              <a:rPr lang="en-US" b="1" dirty="0" smtClean="0"/>
              <a:t>sharing formula</a:t>
            </a:r>
            <a:r>
              <a:rPr lang="en-US" dirty="0" smtClean="0"/>
              <a:t> is guided by principles or criteria but is </a:t>
            </a:r>
            <a:r>
              <a:rPr lang="en-US" b="1" dirty="0" smtClean="0"/>
              <a:t>not fixed in constitution</a:t>
            </a:r>
            <a:r>
              <a:rPr lang="en-US" dirty="0" smtClean="0"/>
              <a:t>.</a:t>
            </a:r>
          </a:p>
        </p:txBody>
      </p:sp>
    </p:spTree>
    <p:extLst>
      <p:ext uri="{BB962C8B-B14F-4D97-AF65-F5344CB8AC3E}">
        <p14:creationId xmlns:p14="http://schemas.microsoft.com/office/powerpoint/2010/main" val="10007327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Petroleum and Revenue in Somalia’s Provisional Constitution</a:t>
            </a:r>
            <a:endParaRPr lang="en-US" sz="3200" b="1" dirty="0"/>
          </a:p>
        </p:txBody>
      </p:sp>
      <p:sp>
        <p:nvSpPr>
          <p:cNvPr id="3" name="Content Placeholder 2"/>
          <p:cNvSpPr>
            <a:spLocks noGrp="1"/>
          </p:cNvSpPr>
          <p:nvPr>
            <p:ph idx="1"/>
          </p:nvPr>
        </p:nvSpPr>
        <p:spPr/>
        <p:txBody>
          <a:bodyPr>
            <a:normAutofit fontScale="92500" lnSpcReduction="10000"/>
          </a:bodyPr>
          <a:lstStyle/>
          <a:p>
            <a:r>
              <a:rPr lang="en-US" dirty="0" smtClean="0"/>
              <a:t>Article 44: allocation of natural resources shall be negotiated and agreed by federal and state governments</a:t>
            </a:r>
          </a:p>
          <a:p>
            <a:r>
              <a:rPr lang="en-US" dirty="0" smtClean="0"/>
              <a:t>Article 50: </a:t>
            </a:r>
          </a:p>
          <a:p>
            <a:pPr lvl="1"/>
            <a:r>
              <a:rPr lang="en-US" dirty="0" smtClean="0"/>
              <a:t>(d) every part of Somalia shall enjoy similar levels of services and of support from the federal government</a:t>
            </a:r>
          </a:p>
          <a:p>
            <a:pPr lvl="1"/>
            <a:r>
              <a:rPr lang="en-US" dirty="0" smtClean="0"/>
              <a:t>(e) fair distribution of resources</a:t>
            </a:r>
          </a:p>
          <a:p>
            <a:pPr lvl="1"/>
            <a:r>
              <a:rPr lang="en-US" dirty="0" smtClean="0"/>
              <a:t>(f) responsibility for raising revenue shall go to the level of government where </a:t>
            </a:r>
            <a:r>
              <a:rPr lang="en-US" smtClean="0"/>
              <a:t>it is </a:t>
            </a:r>
            <a:r>
              <a:rPr lang="en-US" dirty="0" smtClean="0"/>
              <a:t>likely to be most effectively exercised</a:t>
            </a:r>
          </a:p>
          <a:p>
            <a:endParaRPr lang="en-US" dirty="0"/>
          </a:p>
        </p:txBody>
      </p:sp>
    </p:spTree>
    <p:extLst>
      <p:ext uri="{BB962C8B-B14F-4D97-AF65-F5344CB8AC3E}">
        <p14:creationId xmlns:p14="http://schemas.microsoft.com/office/powerpoint/2010/main" val="32362378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53032"/>
          </a:xfrm>
        </p:spPr>
        <p:txBody>
          <a:bodyPr>
            <a:normAutofit fontScale="90000"/>
          </a:bodyPr>
          <a:lstStyle/>
          <a:p>
            <a:r>
              <a:rPr lang="en-US" b="1" dirty="0" smtClean="0"/>
              <a:t>Working Through the Issues</a:t>
            </a:r>
            <a:endParaRPr lang="en-US" b="1" dirty="0"/>
          </a:p>
        </p:txBody>
      </p:sp>
      <p:sp>
        <p:nvSpPr>
          <p:cNvPr id="3" name="Content Placeholder 2"/>
          <p:cNvSpPr>
            <a:spLocks noGrp="1"/>
          </p:cNvSpPr>
          <p:nvPr>
            <p:ph idx="1"/>
          </p:nvPr>
        </p:nvSpPr>
        <p:spPr>
          <a:xfrm>
            <a:off x="457200" y="1231266"/>
            <a:ext cx="8229600" cy="4894898"/>
          </a:xfrm>
        </p:spPr>
        <p:txBody>
          <a:bodyPr>
            <a:normAutofit fontScale="92500" lnSpcReduction="10000"/>
          </a:bodyPr>
          <a:lstStyle/>
          <a:p>
            <a:r>
              <a:rPr lang="en-US" dirty="0" smtClean="0"/>
              <a:t>First question: should producing states get </a:t>
            </a:r>
            <a:r>
              <a:rPr lang="en-US" b="1" dirty="0" smtClean="0"/>
              <a:t>a special share</a:t>
            </a:r>
            <a:r>
              <a:rPr lang="en-US" dirty="0" smtClean="0"/>
              <a:t> of petroleum revenues?</a:t>
            </a:r>
          </a:p>
          <a:p>
            <a:r>
              <a:rPr lang="en-US" dirty="0" smtClean="0"/>
              <a:t>Second: </a:t>
            </a:r>
            <a:r>
              <a:rPr lang="en-US" b="1" dirty="0" smtClean="0"/>
              <a:t>how much fiscal disparity</a:t>
            </a:r>
            <a:r>
              <a:rPr lang="en-US" dirty="0" smtClean="0"/>
              <a:t> should there be between members states in Somalia?</a:t>
            </a:r>
          </a:p>
          <a:p>
            <a:r>
              <a:rPr lang="en-US" dirty="0" smtClean="0"/>
              <a:t>Third: if Somalia had petroleum, should it create </a:t>
            </a:r>
            <a:r>
              <a:rPr lang="en-US" b="1" dirty="0" smtClean="0"/>
              <a:t>a fund for stabilization and perhaps for saving</a:t>
            </a:r>
            <a:r>
              <a:rPr lang="en-US" dirty="0" smtClean="0"/>
              <a:t>?</a:t>
            </a:r>
          </a:p>
          <a:p>
            <a:r>
              <a:rPr lang="en-US" dirty="0" smtClean="0"/>
              <a:t>Fourth: will it be necessary to have a regime that is </a:t>
            </a:r>
            <a:r>
              <a:rPr lang="en-US" b="1" dirty="0" smtClean="0"/>
              <a:t>flexible over time</a:t>
            </a:r>
            <a:r>
              <a:rPr lang="en-US" dirty="0" smtClean="0"/>
              <a:t>?</a:t>
            </a:r>
          </a:p>
          <a:p>
            <a:r>
              <a:rPr lang="en-US" dirty="0" smtClean="0"/>
              <a:t>Answers to these questions help frame the formula.</a:t>
            </a:r>
            <a:endParaRPr lang="en-US" dirty="0"/>
          </a:p>
        </p:txBody>
      </p:sp>
    </p:spTree>
    <p:extLst>
      <p:ext uri="{BB962C8B-B14F-4D97-AF65-F5344CB8AC3E}">
        <p14:creationId xmlns:p14="http://schemas.microsoft.com/office/powerpoint/2010/main" val="4519954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01317"/>
          </a:xfrm>
        </p:spPr>
        <p:txBody>
          <a:bodyPr>
            <a:normAutofit fontScale="90000"/>
          </a:bodyPr>
          <a:lstStyle/>
          <a:p>
            <a:r>
              <a:rPr lang="en-US" sz="3200" b="1" dirty="0" smtClean="0"/>
              <a:t>An Extreme Example of Petroleum Revenue Sharing</a:t>
            </a:r>
            <a:endParaRPr lang="en-US" sz="3200" b="1" dirty="0"/>
          </a:p>
        </p:txBody>
      </p:sp>
      <p:sp>
        <p:nvSpPr>
          <p:cNvPr id="3" name="Content Placeholder 2"/>
          <p:cNvSpPr>
            <a:spLocks noGrp="1"/>
          </p:cNvSpPr>
          <p:nvPr>
            <p:ph idx="1"/>
          </p:nvPr>
        </p:nvSpPr>
        <p:spPr>
          <a:xfrm>
            <a:off x="457200" y="875955"/>
            <a:ext cx="8229600" cy="6394474"/>
          </a:xfrm>
        </p:spPr>
        <p:txBody>
          <a:bodyPr>
            <a:normAutofit fontScale="77500" lnSpcReduction="20000"/>
          </a:bodyPr>
          <a:lstStyle/>
          <a:p>
            <a:r>
              <a:rPr lang="en-US" sz="3100" dirty="0" smtClean="0"/>
              <a:t>Assume:</a:t>
            </a:r>
          </a:p>
          <a:p>
            <a:pPr lvl="1"/>
            <a:r>
              <a:rPr lang="en-US" sz="3100" dirty="0" smtClean="0"/>
              <a:t>Somalia has 6 states, smallest of which has 10% of the population.</a:t>
            </a:r>
          </a:p>
          <a:p>
            <a:pPr lvl="1"/>
            <a:r>
              <a:rPr lang="en-US" sz="3100" dirty="0" smtClean="0"/>
              <a:t>There is a flat formula that producing states get 50% of oil revenues;</a:t>
            </a:r>
          </a:p>
          <a:p>
            <a:pPr lvl="1"/>
            <a:r>
              <a:rPr lang="en-US" sz="3100" dirty="0" smtClean="0"/>
              <a:t>The rest is shared 50/50 between the other states and the federal government ( close to Nigeria 1960)</a:t>
            </a:r>
          </a:p>
          <a:p>
            <a:pPr lvl="1"/>
            <a:r>
              <a:rPr lang="en-US" sz="3100" dirty="0" smtClean="0"/>
              <a:t>A huge oil find in the smallest state produces 80% of all government revenues in the country.</a:t>
            </a:r>
          </a:p>
          <a:p>
            <a:r>
              <a:rPr lang="en-US" sz="3100" dirty="0" smtClean="0"/>
              <a:t>The result: smallest state gets 40% of all revenues while other states share 50% of 60%=30%.  Per capita ratio: 12 to 1 producing to non-producing.  Federal government gets 30%, less than smallest state.</a:t>
            </a:r>
          </a:p>
          <a:p>
            <a:r>
              <a:rPr lang="en-US" sz="3100" dirty="0"/>
              <a:t>What share to producing state?  </a:t>
            </a:r>
            <a:r>
              <a:rPr lang="en-US" sz="3100" dirty="0" smtClean="0"/>
              <a:t>What about the offshore?</a:t>
            </a:r>
          </a:p>
          <a:p>
            <a:r>
              <a:rPr lang="en-US" sz="3100" dirty="0" smtClean="0"/>
              <a:t>Could producing state’s share start big (20%? 40%?) </a:t>
            </a:r>
            <a:r>
              <a:rPr lang="en-US" sz="3100" dirty="0"/>
              <a:t>and then </a:t>
            </a:r>
            <a:r>
              <a:rPr lang="en-US" sz="3100" dirty="0" smtClean="0"/>
              <a:t>decline progressively (to 5%? 1%?).  </a:t>
            </a:r>
            <a:r>
              <a:rPr lang="en-US" sz="3100" dirty="0"/>
              <a:t>Or it could </a:t>
            </a:r>
            <a:r>
              <a:rPr lang="en-US" sz="3100" dirty="0" smtClean="0"/>
              <a:t>have a firm cap, </a:t>
            </a:r>
            <a:r>
              <a:rPr lang="en-US" sz="3100" dirty="0"/>
              <a:t>e.g. no more than 2 times per </a:t>
            </a:r>
            <a:r>
              <a:rPr lang="en-US" sz="3100" dirty="0" smtClean="0"/>
              <a:t>capita fiscal capacity?</a:t>
            </a:r>
            <a:endParaRPr lang="en-US" sz="3100" dirty="0"/>
          </a:p>
          <a:p>
            <a:pPr marL="0" indent="0">
              <a:buNone/>
            </a:pPr>
            <a:endParaRPr lang="en-US" dirty="0"/>
          </a:p>
        </p:txBody>
      </p:sp>
    </p:spTree>
    <p:extLst>
      <p:ext uri="{BB962C8B-B14F-4D97-AF65-F5344CB8AC3E}">
        <p14:creationId xmlns:p14="http://schemas.microsoft.com/office/powerpoint/2010/main" val="38179831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20352"/>
          </a:xfrm>
        </p:spPr>
        <p:txBody>
          <a:bodyPr>
            <a:normAutofit fontScale="90000"/>
          </a:bodyPr>
          <a:lstStyle/>
          <a:p>
            <a:r>
              <a:rPr lang="en-US" sz="3600" b="1" dirty="0" smtClean="0"/>
              <a:t>Sharing Revenues amongst all Governments</a:t>
            </a:r>
            <a:endParaRPr lang="en-US" sz="3600" b="1" dirty="0"/>
          </a:p>
        </p:txBody>
      </p:sp>
      <p:sp>
        <p:nvSpPr>
          <p:cNvPr id="3" name="Content Placeholder 2"/>
          <p:cNvSpPr>
            <a:spLocks noGrp="1"/>
          </p:cNvSpPr>
          <p:nvPr>
            <p:ph idx="1"/>
          </p:nvPr>
        </p:nvSpPr>
        <p:spPr>
          <a:xfrm>
            <a:off x="457200" y="911330"/>
            <a:ext cx="8229600" cy="5787914"/>
          </a:xfrm>
        </p:spPr>
        <p:txBody>
          <a:bodyPr>
            <a:normAutofit fontScale="70000" lnSpcReduction="20000"/>
          </a:bodyPr>
          <a:lstStyle/>
          <a:p>
            <a:r>
              <a:rPr lang="en-US" dirty="0" smtClean="0"/>
              <a:t>Whatever the producing state share of petroleum revenues,  significant petroleum revenues will flow, along with other revenues, into the National Account for sharing amongst governments.</a:t>
            </a:r>
          </a:p>
          <a:p>
            <a:r>
              <a:rPr lang="en-US" b="1" dirty="0" smtClean="0"/>
              <a:t>Should petroleum revenues in the NA be treated differently from other revenues in the NA?</a:t>
            </a:r>
            <a:r>
              <a:rPr lang="en-US" dirty="0" smtClean="0"/>
              <a:t> </a:t>
            </a:r>
          </a:p>
          <a:p>
            <a:pPr lvl="1"/>
            <a:r>
              <a:rPr lang="en-US" dirty="0" smtClean="0"/>
              <a:t>Would it matter whether these funds came from onshore or offshore?</a:t>
            </a:r>
          </a:p>
          <a:p>
            <a:pPr lvl="1"/>
            <a:r>
              <a:rPr lang="en-US" dirty="0" smtClean="0"/>
              <a:t>Should petroleum revenues be treated differently for </a:t>
            </a:r>
            <a:r>
              <a:rPr lang="en-US" b="1" dirty="0" smtClean="0"/>
              <a:t>Stabilization</a:t>
            </a:r>
            <a:r>
              <a:rPr lang="en-US" dirty="0" smtClean="0"/>
              <a:t>?</a:t>
            </a:r>
          </a:p>
          <a:p>
            <a:pPr lvl="1"/>
            <a:r>
              <a:rPr lang="en-US" dirty="0" smtClean="0"/>
              <a:t>For other reasons?</a:t>
            </a:r>
          </a:p>
          <a:p>
            <a:r>
              <a:rPr lang="en-US" dirty="0" smtClean="0"/>
              <a:t>Can we </a:t>
            </a:r>
            <a:r>
              <a:rPr lang="en-US" b="1" dirty="0" smtClean="0"/>
              <a:t>fix a long-term formula for sharing</a:t>
            </a:r>
            <a:r>
              <a:rPr lang="en-US" dirty="0" smtClean="0"/>
              <a:t> revenues between the federal and state governments?  Will it be the same whether war or peace, rich or poor?</a:t>
            </a:r>
          </a:p>
          <a:p>
            <a:r>
              <a:rPr lang="en-US" dirty="0" smtClean="0"/>
              <a:t>If we cannot fix a long-term formula, </a:t>
            </a:r>
            <a:r>
              <a:rPr lang="en-US" b="1" dirty="0" smtClean="0"/>
              <a:t>how will sharing be decided</a:t>
            </a:r>
            <a:r>
              <a:rPr lang="en-US" dirty="0" smtClean="0"/>
              <a:t>?  Are there some principles?  What mechanism, e.g. a commission? Will there be an ultimate decider?</a:t>
            </a:r>
          </a:p>
          <a:p>
            <a:r>
              <a:rPr lang="en-US" dirty="0" smtClean="0"/>
              <a:t>Should the sharing formula assume the federal government should have </a:t>
            </a:r>
            <a:r>
              <a:rPr lang="en-US" b="1" dirty="0" smtClean="0"/>
              <a:t>some funds for transfers for particular priority programs</a:t>
            </a:r>
            <a:r>
              <a:rPr lang="en-US" dirty="0" smtClean="0"/>
              <a:t>?  Or should states be financed only by revenue sharing and their own revenues?</a:t>
            </a:r>
            <a:endParaRPr lang="en-US" dirty="0"/>
          </a:p>
        </p:txBody>
      </p:sp>
    </p:spTree>
    <p:extLst>
      <p:ext uri="{BB962C8B-B14F-4D97-AF65-F5344CB8AC3E}">
        <p14:creationId xmlns:p14="http://schemas.microsoft.com/office/powerpoint/2010/main" val="27138315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What issues re petroleum revenues need to be decided?</a:t>
            </a:r>
            <a:endParaRPr lang="en-US" sz="3200" b="1" dirty="0"/>
          </a:p>
        </p:txBody>
      </p:sp>
      <p:sp>
        <p:nvSpPr>
          <p:cNvPr id="3" name="Content Placeholder 2"/>
          <p:cNvSpPr>
            <a:spLocks noGrp="1"/>
          </p:cNvSpPr>
          <p:nvPr>
            <p:ph idx="1"/>
          </p:nvPr>
        </p:nvSpPr>
        <p:spPr/>
        <p:txBody>
          <a:bodyPr/>
          <a:lstStyle/>
          <a:p>
            <a:r>
              <a:rPr lang="en-US" dirty="0" smtClean="0"/>
              <a:t>Share of net petroleum revenue for producing state? </a:t>
            </a:r>
          </a:p>
          <a:p>
            <a:r>
              <a:rPr lang="en-US" dirty="0" smtClean="0"/>
              <a:t>Definition of net petroleum revenue? </a:t>
            </a:r>
          </a:p>
          <a:p>
            <a:r>
              <a:rPr lang="en-US" dirty="0" smtClean="0"/>
              <a:t>Link of petroleum </a:t>
            </a:r>
            <a:r>
              <a:rPr lang="en-US" smtClean="0"/>
              <a:t>revenue sharing </a:t>
            </a:r>
            <a:r>
              <a:rPr lang="en-US" dirty="0" smtClean="0"/>
              <a:t>to general revenue sharing?</a:t>
            </a:r>
          </a:p>
          <a:p>
            <a:r>
              <a:rPr lang="en-US" dirty="0" smtClean="0"/>
              <a:t>Stabilization?</a:t>
            </a:r>
          </a:p>
          <a:p>
            <a:r>
              <a:rPr lang="en-US" dirty="0" smtClean="0"/>
              <a:t>But not general sharing formula, criteria, or mechanisms for deciding allocations?</a:t>
            </a:r>
            <a:endParaRPr lang="en-US" dirty="0"/>
          </a:p>
        </p:txBody>
      </p:sp>
    </p:spTree>
    <p:extLst>
      <p:ext uri="{BB962C8B-B14F-4D97-AF65-F5344CB8AC3E}">
        <p14:creationId xmlns:p14="http://schemas.microsoft.com/office/powerpoint/2010/main" val="9018895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538162"/>
          </a:xfrm>
        </p:spPr>
        <p:txBody>
          <a:bodyPr>
            <a:noAutofit/>
          </a:bodyPr>
          <a:lstStyle/>
          <a:p>
            <a:r>
              <a:rPr lang="en-US" sz="3200" b="1" dirty="0" smtClean="0"/>
              <a:t>A Possible Formulation for the Constitution</a:t>
            </a:r>
            <a:endParaRPr lang="en-US" sz="3200" b="1" dirty="0"/>
          </a:p>
        </p:txBody>
      </p:sp>
      <p:sp>
        <p:nvSpPr>
          <p:cNvPr id="3" name="Content Placeholder 2"/>
          <p:cNvSpPr>
            <a:spLocks noGrp="1"/>
          </p:cNvSpPr>
          <p:nvPr>
            <p:ph idx="1"/>
          </p:nvPr>
        </p:nvSpPr>
        <p:spPr>
          <a:xfrm>
            <a:off x="457200" y="1066800"/>
            <a:ext cx="8229600" cy="5537200"/>
          </a:xfrm>
        </p:spPr>
        <p:txBody>
          <a:bodyPr>
            <a:normAutofit fontScale="62500" lnSpcReduction="20000"/>
          </a:bodyPr>
          <a:lstStyle/>
          <a:p>
            <a:r>
              <a:rPr lang="en-US" dirty="0" smtClean="0"/>
              <a:t>Leaders Forum has agreed natural resources should belong to all Somalis, but that producing states should get a special share.  Art. 50(e) calls for “fair distribution of resources”, which should limit disparities.</a:t>
            </a:r>
          </a:p>
          <a:p>
            <a:r>
              <a:rPr lang="en-US" dirty="0" smtClean="0"/>
              <a:t>Constitution might provide:</a:t>
            </a:r>
          </a:p>
          <a:p>
            <a:pPr marL="457200" lvl="1" indent="0">
              <a:buNone/>
            </a:pPr>
            <a:r>
              <a:rPr lang="en-US" sz="2600" i="1" dirty="0"/>
              <a:t>Revenue Sharing:</a:t>
            </a:r>
          </a:p>
          <a:p>
            <a:pPr lvl="2"/>
            <a:r>
              <a:rPr lang="en-US" sz="2600" i="1" dirty="0"/>
              <a:t>(a) Government revenues shall be shared fairly so that all member states have reasonably comparable fiscal capacity.  Disparities in fiscal capacity between the richest and poorest state should be limited to xx per cent. </a:t>
            </a:r>
          </a:p>
          <a:p>
            <a:pPr lvl="2"/>
            <a:r>
              <a:rPr lang="en-US" sz="2600" i="1" dirty="0"/>
              <a:t>(b) Members states in which there is mineral resource production shall receive a share of royalties (resource revenues?) that shall be xx per cent initially and shall diminish as the state approaches the limit established in (a). The member state’s share of royalties will be capped once that limit is reached</a:t>
            </a:r>
            <a:r>
              <a:rPr lang="en-US" sz="2600" i="1" dirty="0" smtClean="0"/>
              <a:t>.</a:t>
            </a:r>
            <a:endParaRPr lang="en-US" sz="2600" dirty="0" smtClean="0"/>
          </a:p>
          <a:p>
            <a:pPr marL="342900" lvl="1" indent="-342900">
              <a:buFont typeface="Arial"/>
              <a:buChar char="•"/>
            </a:pPr>
            <a:r>
              <a:rPr lang="en-US" sz="3300" smtClean="0"/>
              <a:t>The </a:t>
            </a:r>
            <a:r>
              <a:rPr lang="en-US" sz="3300" dirty="0"/>
              <a:t>choice between royalties and the potentially much broader term “resource revenues” would need to be made and clarified; if the latter were chosen, it should lower the percentage assigned to producing states.</a:t>
            </a:r>
          </a:p>
          <a:p>
            <a:r>
              <a:rPr lang="en-US" dirty="0" smtClean="0"/>
              <a:t>There would need to be further provisions regarding:</a:t>
            </a:r>
          </a:p>
          <a:p>
            <a:pPr lvl="1"/>
            <a:r>
              <a:rPr lang="en-US" dirty="0" smtClean="0"/>
              <a:t>the review procedure for fiscal sharing;</a:t>
            </a:r>
          </a:p>
          <a:p>
            <a:pPr lvl="1"/>
            <a:r>
              <a:rPr lang="en-US" dirty="0" smtClean="0"/>
              <a:t>how offshore revenues would be treated, notably whether member states would be deemed to have an offshore zone and, if so, whether the percentage assigned to them from the offshore would be the same or different as from land based </a:t>
            </a:r>
            <a:r>
              <a:rPr lang="en-US" dirty="0" err="1" smtClean="0"/>
              <a:t>produciton</a:t>
            </a:r>
            <a:r>
              <a:rPr lang="en-US" dirty="0" smtClean="0"/>
              <a:t>;</a:t>
            </a:r>
          </a:p>
          <a:p>
            <a:pPr marL="914400" lvl="2" indent="0">
              <a:buNone/>
            </a:pPr>
            <a:endParaRPr lang="en-US" i="1" dirty="0" smtClean="0"/>
          </a:p>
          <a:p>
            <a:endParaRPr lang="en-US" dirty="0"/>
          </a:p>
        </p:txBody>
      </p:sp>
    </p:spTree>
    <p:extLst>
      <p:ext uri="{BB962C8B-B14F-4D97-AF65-F5344CB8AC3E}">
        <p14:creationId xmlns:p14="http://schemas.microsoft.com/office/powerpoint/2010/main" val="7322296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539741"/>
          </a:xfrm>
        </p:spPr>
        <p:txBody>
          <a:bodyPr>
            <a:normAutofit fontScale="90000"/>
          </a:bodyPr>
          <a:lstStyle/>
          <a:p>
            <a:r>
              <a:rPr lang="en-US" sz="3200" b="1" dirty="0" smtClean="0"/>
              <a:t>Overview of Presentation</a:t>
            </a:r>
            <a:endParaRPr lang="en-US" sz="3200" b="1" dirty="0"/>
          </a:p>
        </p:txBody>
      </p:sp>
      <p:sp>
        <p:nvSpPr>
          <p:cNvPr id="3" name="Content Placeholder 2"/>
          <p:cNvSpPr>
            <a:spLocks noGrp="1"/>
          </p:cNvSpPr>
          <p:nvPr>
            <p:ph idx="1"/>
          </p:nvPr>
        </p:nvSpPr>
        <p:spPr>
          <a:xfrm>
            <a:off x="457200" y="998585"/>
            <a:ext cx="8229600" cy="5622081"/>
          </a:xfrm>
        </p:spPr>
        <p:txBody>
          <a:bodyPr>
            <a:noAutofit/>
          </a:bodyPr>
          <a:lstStyle/>
          <a:p>
            <a:pPr lvl="1">
              <a:buFont typeface="Wingdings" charset="2"/>
              <a:buChar char="§"/>
            </a:pPr>
            <a:r>
              <a:rPr lang="en-US" dirty="0" smtClean="0"/>
              <a:t>Why so much focus on petroleum revenues? </a:t>
            </a:r>
          </a:p>
          <a:p>
            <a:pPr lvl="1">
              <a:buFont typeface="Wingdings" charset="2"/>
              <a:buChar char="§"/>
            </a:pPr>
            <a:r>
              <a:rPr lang="en-US" dirty="0" smtClean="0"/>
              <a:t>Varied importance of petroleum revenues in federations</a:t>
            </a:r>
          </a:p>
          <a:p>
            <a:pPr lvl="1">
              <a:buFont typeface="Wingdings" charset="2"/>
              <a:buChar char="§"/>
            </a:pPr>
            <a:r>
              <a:rPr lang="en-US" dirty="0" smtClean="0"/>
              <a:t>Petroleum revenues and macro-economic policy</a:t>
            </a:r>
          </a:p>
          <a:p>
            <a:pPr lvl="1">
              <a:buFont typeface="Wingdings" charset="2"/>
              <a:buChar char="§"/>
            </a:pPr>
            <a:r>
              <a:rPr lang="en-US" dirty="0" smtClean="0"/>
              <a:t>Kinds of fiscal levies on the petroleum sector</a:t>
            </a:r>
          </a:p>
          <a:p>
            <a:pPr lvl="1">
              <a:buFont typeface="Wingdings" charset="2"/>
              <a:buChar char="§"/>
            </a:pPr>
            <a:r>
              <a:rPr lang="en-US" dirty="0" smtClean="0"/>
              <a:t>Which government has what fiscal powers in relation to petroleum?</a:t>
            </a:r>
          </a:p>
          <a:p>
            <a:pPr lvl="1">
              <a:buFont typeface="Wingdings" charset="2"/>
              <a:buChar char="§"/>
            </a:pPr>
            <a:r>
              <a:rPr lang="en-US" dirty="0" smtClean="0"/>
              <a:t>Fiscal </a:t>
            </a:r>
            <a:r>
              <a:rPr lang="en-US" dirty="0"/>
              <a:t>powers as an instrument of petroleum sector </a:t>
            </a:r>
            <a:r>
              <a:rPr lang="en-US" dirty="0" smtClean="0"/>
              <a:t>management</a:t>
            </a:r>
          </a:p>
          <a:p>
            <a:pPr lvl="1">
              <a:buFont typeface="Wingdings" charset="2"/>
              <a:buChar char="§"/>
            </a:pPr>
            <a:r>
              <a:rPr lang="en-US" dirty="0" smtClean="0"/>
              <a:t>Revenue </a:t>
            </a:r>
            <a:r>
              <a:rPr lang="en-US" dirty="0"/>
              <a:t>sharing versus fiscal </a:t>
            </a:r>
            <a:r>
              <a:rPr lang="en-US" dirty="0" smtClean="0"/>
              <a:t>transfers</a:t>
            </a:r>
          </a:p>
          <a:p>
            <a:pPr lvl="1">
              <a:buFont typeface="Wingdings" charset="2"/>
              <a:buChar char="§"/>
            </a:pPr>
            <a:r>
              <a:rPr lang="en-US" dirty="0" smtClean="0"/>
              <a:t>Petroleum </a:t>
            </a:r>
            <a:r>
              <a:rPr lang="en-US" dirty="0"/>
              <a:t>revenue stabilization and savings funds</a:t>
            </a:r>
          </a:p>
          <a:p>
            <a:pPr lvl="1">
              <a:buFont typeface="Wingdings" charset="2"/>
              <a:buChar char="§"/>
            </a:pPr>
            <a:endParaRPr lang="en-US" dirty="0"/>
          </a:p>
          <a:p>
            <a:pPr lvl="1">
              <a:buFont typeface="Wingdings" charset="2"/>
              <a:buChar char="§"/>
            </a:pPr>
            <a:endParaRPr lang="en-US" dirty="0" smtClean="0"/>
          </a:p>
        </p:txBody>
      </p:sp>
    </p:spTree>
    <p:extLst>
      <p:ext uri="{BB962C8B-B14F-4D97-AF65-F5344CB8AC3E}">
        <p14:creationId xmlns:p14="http://schemas.microsoft.com/office/powerpoint/2010/main" val="22277695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85167"/>
          </a:xfrm>
        </p:spPr>
        <p:txBody>
          <a:bodyPr>
            <a:normAutofit/>
          </a:bodyPr>
          <a:lstStyle/>
          <a:p>
            <a:r>
              <a:rPr lang="en-US" sz="3200" b="1" dirty="0" smtClean="0"/>
              <a:t>Overview (cont’d)</a:t>
            </a:r>
            <a:endParaRPr lang="en-US" sz="3200" b="1" dirty="0"/>
          </a:p>
        </p:txBody>
      </p:sp>
      <p:sp>
        <p:nvSpPr>
          <p:cNvPr id="3" name="Content Placeholder 2"/>
          <p:cNvSpPr>
            <a:spLocks noGrp="1"/>
          </p:cNvSpPr>
          <p:nvPr>
            <p:ph idx="1"/>
          </p:nvPr>
        </p:nvSpPr>
        <p:spPr>
          <a:xfrm>
            <a:off x="457200" y="1047061"/>
            <a:ext cx="8229600" cy="5499632"/>
          </a:xfrm>
        </p:spPr>
        <p:txBody>
          <a:bodyPr>
            <a:normAutofit lnSpcReduction="10000"/>
          </a:bodyPr>
          <a:lstStyle/>
          <a:p>
            <a:pPr lvl="1">
              <a:buFont typeface="Wingdings" charset="2"/>
              <a:buChar char="§"/>
            </a:pPr>
            <a:r>
              <a:rPr lang="en-US" dirty="0" smtClean="0"/>
              <a:t>Ways to decide </a:t>
            </a:r>
            <a:r>
              <a:rPr lang="en-US" dirty="0"/>
              <a:t>the allocation of petroleum revenues amongst </a:t>
            </a:r>
            <a:r>
              <a:rPr lang="en-US" dirty="0" smtClean="0"/>
              <a:t>governments</a:t>
            </a:r>
            <a:endParaRPr lang="en-US" dirty="0"/>
          </a:p>
          <a:p>
            <a:pPr lvl="1">
              <a:buFont typeface="Wingdings" charset="2"/>
              <a:buChar char="§"/>
            </a:pPr>
            <a:r>
              <a:rPr lang="en-US" dirty="0"/>
              <a:t>Competing principles for allocating </a:t>
            </a:r>
            <a:r>
              <a:rPr lang="en-US" dirty="0" smtClean="0"/>
              <a:t>revenues in general: derivation versus equity</a:t>
            </a:r>
          </a:p>
          <a:p>
            <a:pPr lvl="1">
              <a:buFont typeface="Wingdings" charset="2"/>
              <a:buChar char="§"/>
            </a:pPr>
            <a:r>
              <a:rPr lang="en-US" dirty="0" smtClean="0"/>
              <a:t>Should petroleum revenues be considered special and different from other revenues?</a:t>
            </a:r>
          </a:p>
          <a:p>
            <a:pPr lvl="1">
              <a:buFont typeface="Wingdings" charset="2"/>
              <a:buChar char="§"/>
            </a:pPr>
            <a:r>
              <a:rPr lang="en-US" dirty="0" smtClean="0"/>
              <a:t>Experience with special sharing of petroleum revenues</a:t>
            </a:r>
            <a:endParaRPr lang="en-US" dirty="0"/>
          </a:p>
          <a:p>
            <a:pPr lvl="1">
              <a:buFont typeface="Wingdings" charset="2"/>
              <a:buChar char="§"/>
            </a:pPr>
            <a:r>
              <a:rPr lang="en-US" dirty="0"/>
              <a:t>Petroleum revenues within the larger fiscal framework of a </a:t>
            </a:r>
            <a:r>
              <a:rPr lang="en-US" dirty="0" smtClean="0"/>
              <a:t>federation</a:t>
            </a:r>
          </a:p>
          <a:p>
            <a:pPr lvl="1">
              <a:buFont typeface="Wingdings" charset="2"/>
              <a:buChar char="§"/>
            </a:pPr>
            <a:r>
              <a:rPr lang="en-US" dirty="0" smtClean="0"/>
              <a:t>Petroleum in Somalia’s provisional Constitution</a:t>
            </a:r>
          </a:p>
          <a:p>
            <a:pPr lvl="1">
              <a:buFont typeface="Wingdings" charset="2"/>
              <a:buChar char="§"/>
            </a:pPr>
            <a:r>
              <a:rPr lang="en-US" dirty="0" smtClean="0"/>
              <a:t>Examples of possible approaches.</a:t>
            </a:r>
            <a:endParaRPr lang="en-US" dirty="0"/>
          </a:p>
          <a:p>
            <a:endParaRPr lang="en-US" sz="2800" dirty="0"/>
          </a:p>
        </p:txBody>
      </p:sp>
    </p:spTree>
    <p:extLst>
      <p:ext uri="{BB962C8B-B14F-4D97-AF65-F5344CB8AC3E}">
        <p14:creationId xmlns:p14="http://schemas.microsoft.com/office/powerpoint/2010/main" val="6841557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60997"/>
          </a:xfrm>
        </p:spPr>
        <p:txBody>
          <a:bodyPr>
            <a:normAutofit/>
          </a:bodyPr>
          <a:lstStyle/>
          <a:p>
            <a:r>
              <a:rPr lang="en-US" sz="2800" b="1" dirty="0" smtClean="0"/>
              <a:t>Why so much focus on petroleum revenues ?</a:t>
            </a:r>
            <a:endParaRPr lang="en-US" sz="2800" b="1" dirty="0"/>
          </a:p>
        </p:txBody>
      </p:sp>
      <p:sp>
        <p:nvSpPr>
          <p:cNvPr id="3" name="Content Placeholder 2"/>
          <p:cNvSpPr>
            <a:spLocks noGrp="1"/>
          </p:cNvSpPr>
          <p:nvPr>
            <p:ph idx="1"/>
          </p:nvPr>
        </p:nvSpPr>
        <p:spPr>
          <a:xfrm>
            <a:off x="457200" y="1121938"/>
            <a:ext cx="8229600" cy="5387768"/>
          </a:xfrm>
        </p:spPr>
        <p:txBody>
          <a:bodyPr>
            <a:normAutofit fontScale="92500" lnSpcReduction="10000"/>
          </a:bodyPr>
          <a:lstStyle/>
          <a:p>
            <a:r>
              <a:rPr lang="en-US" sz="2800" dirty="0" smtClean="0"/>
              <a:t>The </a:t>
            </a:r>
            <a:r>
              <a:rPr lang="en-US" sz="2800" b="1" dirty="0" smtClean="0"/>
              <a:t>cost of finding and developing petroleum </a:t>
            </a:r>
            <a:r>
              <a:rPr lang="en-US" sz="2800" b="1" i="1" dirty="0" smtClean="0"/>
              <a:t>can</a:t>
            </a:r>
            <a:r>
              <a:rPr lang="en-US" sz="2800" b="1" dirty="0" smtClean="0"/>
              <a:t> be a small fraction of the price it sells for</a:t>
            </a:r>
            <a:r>
              <a:rPr lang="en-US" sz="2800" dirty="0" smtClean="0"/>
              <a:t>:</a:t>
            </a:r>
          </a:p>
          <a:p>
            <a:pPr lvl="1"/>
            <a:r>
              <a:rPr lang="en-US" sz="2400" dirty="0" smtClean="0"/>
              <a:t>But this is by no means certain</a:t>
            </a:r>
          </a:p>
          <a:p>
            <a:pPr lvl="1"/>
            <a:r>
              <a:rPr lang="en-US" sz="2400" dirty="0" smtClean="0"/>
              <a:t>And companies can spend a great deal and find nothing of commercial interest</a:t>
            </a:r>
          </a:p>
          <a:p>
            <a:r>
              <a:rPr lang="en-US" sz="2800" dirty="0" smtClean="0"/>
              <a:t>Thus big discoveries—or even smaller ones that are easy to access—can be</a:t>
            </a:r>
            <a:r>
              <a:rPr lang="en-US" sz="2800" b="1" dirty="0" smtClean="0"/>
              <a:t> very profitable to oil companies</a:t>
            </a:r>
            <a:r>
              <a:rPr lang="en-US" sz="2800" dirty="0" smtClean="0"/>
              <a:t> and still leave </a:t>
            </a:r>
            <a:r>
              <a:rPr lang="en-US" sz="2800" b="1" dirty="0" smtClean="0"/>
              <a:t>big revenues for government</a:t>
            </a:r>
            <a:r>
              <a:rPr lang="en-US" sz="2800" dirty="0" smtClean="0"/>
              <a:t>.</a:t>
            </a:r>
          </a:p>
          <a:p>
            <a:r>
              <a:rPr lang="en-US" sz="2800" dirty="0" smtClean="0"/>
              <a:t>In developing countries, </a:t>
            </a:r>
            <a:r>
              <a:rPr lang="en-US" sz="2800" b="1" dirty="0" smtClean="0"/>
              <a:t>alternative revenue sources are often very limited.</a:t>
            </a:r>
          </a:p>
          <a:p>
            <a:r>
              <a:rPr lang="en-US" sz="2800" dirty="0" smtClean="0"/>
              <a:t>But there is always a risk of exaggerating the potential.  </a:t>
            </a:r>
          </a:p>
          <a:p>
            <a:r>
              <a:rPr lang="en-US" sz="2800" dirty="0" smtClean="0"/>
              <a:t>In a country like Somalia, </a:t>
            </a:r>
            <a:r>
              <a:rPr lang="en-US" sz="2800" b="1" dirty="0" smtClean="0"/>
              <a:t>better to hope for oil but plan for none</a:t>
            </a:r>
            <a:r>
              <a:rPr lang="en-US" sz="2800" dirty="0" smtClean="0"/>
              <a:t>—need to develop alternative revenues</a:t>
            </a:r>
          </a:p>
          <a:p>
            <a:endParaRPr lang="en-US" sz="2800" dirty="0"/>
          </a:p>
        </p:txBody>
      </p:sp>
    </p:spTree>
    <p:extLst>
      <p:ext uri="{BB962C8B-B14F-4D97-AF65-F5344CB8AC3E}">
        <p14:creationId xmlns:p14="http://schemas.microsoft.com/office/powerpoint/2010/main" val="12910802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2607"/>
            <a:ext cx="8229600" cy="900016"/>
          </a:xfrm>
        </p:spPr>
        <p:txBody>
          <a:bodyPr>
            <a:normAutofit fontScale="90000"/>
          </a:bodyPr>
          <a:lstStyle/>
          <a:p>
            <a:r>
              <a:rPr lang="en-US" sz="2800" b="1" dirty="0" smtClean="0"/>
              <a:t>Varied Importance of Petroleum Revenues</a:t>
            </a:r>
            <a:br>
              <a:rPr lang="en-US" sz="2800" b="1" dirty="0" smtClean="0"/>
            </a:br>
            <a:r>
              <a:rPr lang="en-US" sz="2800" b="1" dirty="0" smtClean="0"/>
              <a:t> in Federal Regimes</a:t>
            </a:r>
            <a:endParaRPr lang="en-US" sz="2800" b="1" dirty="0"/>
          </a:p>
        </p:txBody>
      </p:sp>
      <p:sp>
        <p:nvSpPr>
          <p:cNvPr id="3" name="Content Placeholder 2"/>
          <p:cNvSpPr>
            <a:spLocks noGrp="1"/>
          </p:cNvSpPr>
          <p:nvPr>
            <p:ph idx="1"/>
          </p:nvPr>
        </p:nvSpPr>
        <p:spPr>
          <a:xfrm>
            <a:off x="457200" y="1294543"/>
            <a:ext cx="8229600" cy="5276807"/>
          </a:xfrm>
        </p:spPr>
        <p:txBody>
          <a:bodyPr>
            <a:normAutofit lnSpcReduction="10000"/>
          </a:bodyPr>
          <a:lstStyle/>
          <a:p>
            <a:r>
              <a:rPr lang="en-US" sz="2600" dirty="0" smtClean="0"/>
              <a:t>“</a:t>
            </a:r>
            <a:r>
              <a:rPr lang="en-US" sz="2600" b="1" dirty="0" smtClean="0"/>
              <a:t>Petro-federations</a:t>
            </a:r>
            <a:r>
              <a:rPr lang="en-US" sz="2600" dirty="0" smtClean="0"/>
              <a:t>”:</a:t>
            </a:r>
          </a:p>
          <a:p>
            <a:pPr lvl="1"/>
            <a:r>
              <a:rPr lang="en-US" sz="2600" dirty="0" smtClean="0"/>
              <a:t>Nigeria and Venezuela oil dominates economy and government revenue</a:t>
            </a:r>
          </a:p>
          <a:p>
            <a:pPr lvl="1"/>
            <a:r>
              <a:rPr lang="en-US" sz="2600" dirty="0" smtClean="0"/>
              <a:t>Malaysia, Mexico and Russia, very important but not dominant</a:t>
            </a:r>
          </a:p>
          <a:p>
            <a:r>
              <a:rPr lang="en-US" sz="2600" dirty="0" smtClean="0"/>
              <a:t>Other federations where </a:t>
            </a:r>
            <a:r>
              <a:rPr lang="en-US" sz="2600" b="1" dirty="0" smtClean="0"/>
              <a:t>oil is important, varying with time, but not dominant</a:t>
            </a:r>
            <a:r>
              <a:rPr lang="en-US" sz="2600" dirty="0" smtClean="0"/>
              <a:t>: Canada, Brazil</a:t>
            </a:r>
          </a:p>
          <a:p>
            <a:r>
              <a:rPr lang="en-US" sz="2600" dirty="0" smtClean="0"/>
              <a:t>And yet others where oil is a </a:t>
            </a:r>
            <a:r>
              <a:rPr lang="en-US" sz="2600" b="1" dirty="0" smtClean="0"/>
              <a:t>relatively small part of the economy and government revenues</a:t>
            </a:r>
            <a:r>
              <a:rPr lang="en-US" sz="2600" dirty="0" smtClean="0"/>
              <a:t>: Argentina, Australia, India, Pakistan and USA</a:t>
            </a:r>
          </a:p>
          <a:p>
            <a:r>
              <a:rPr lang="en-US" sz="2600" dirty="0" smtClean="0"/>
              <a:t>Yemen—not federal, but oil revenues peaked at about 80% of government revenues even with modest total production</a:t>
            </a:r>
          </a:p>
          <a:p>
            <a:endParaRPr lang="en-US" dirty="0" smtClean="0"/>
          </a:p>
          <a:p>
            <a:endParaRPr lang="en-US" dirty="0"/>
          </a:p>
        </p:txBody>
      </p:sp>
    </p:spTree>
    <p:extLst>
      <p:ext uri="{BB962C8B-B14F-4D97-AF65-F5344CB8AC3E}">
        <p14:creationId xmlns:p14="http://schemas.microsoft.com/office/powerpoint/2010/main" val="2769604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Petroleum and Macro-economic management</a:t>
            </a:r>
            <a:endParaRPr lang="en-US" sz="3200" b="1" dirty="0"/>
          </a:p>
        </p:txBody>
      </p:sp>
      <p:sp>
        <p:nvSpPr>
          <p:cNvPr id="3" name="Content Placeholder 2"/>
          <p:cNvSpPr>
            <a:spLocks noGrp="1"/>
          </p:cNvSpPr>
          <p:nvPr>
            <p:ph idx="1"/>
          </p:nvPr>
        </p:nvSpPr>
        <p:spPr/>
        <p:txBody>
          <a:bodyPr>
            <a:normAutofit fontScale="92500" lnSpcReduction="10000"/>
          </a:bodyPr>
          <a:lstStyle/>
          <a:p>
            <a:r>
              <a:rPr lang="en-US" dirty="0" smtClean="0"/>
              <a:t>When </a:t>
            </a:r>
            <a:r>
              <a:rPr lang="en-US" b="1" dirty="0" smtClean="0"/>
              <a:t>petroleum is very important</a:t>
            </a:r>
            <a:r>
              <a:rPr lang="en-US" dirty="0" smtClean="0"/>
              <a:t> for a country, it is highly likely that the </a:t>
            </a:r>
            <a:r>
              <a:rPr lang="en-US" b="1" dirty="0" smtClean="0"/>
              <a:t>federal</a:t>
            </a:r>
            <a:r>
              <a:rPr lang="en-US" dirty="0" smtClean="0"/>
              <a:t> government will play the </a:t>
            </a:r>
            <a:r>
              <a:rPr lang="en-US" b="1" dirty="0" smtClean="0"/>
              <a:t>leading role </a:t>
            </a:r>
            <a:r>
              <a:rPr lang="en-US" dirty="0" smtClean="0"/>
              <a:t>because of the sector’s centrality in the economy, trade and government revenue generation.</a:t>
            </a:r>
          </a:p>
          <a:p>
            <a:r>
              <a:rPr lang="en-US" dirty="0" smtClean="0"/>
              <a:t>However, when constitutions are written, it may be unknown how important petroleum might be.  So in </a:t>
            </a:r>
            <a:r>
              <a:rPr lang="en-US" b="1" dirty="0" smtClean="0"/>
              <a:t>developing countries, constitutions</a:t>
            </a:r>
            <a:r>
              <a:rPr lang="en-US" dirty="0" smtClean="0"/>
              <a:t> almost always give the </a:t>
            </a:r>
            <a:r>
              <a:rPr lang="en-US" b="1" dirty="0" smtClean="0"/>
              <a:t>lead role</a:t>
            </a:r>
            <a:r>
              <a:rPr lang="en-US" dirty="0" smtClean="0"/>
              <a:t> on petroleum to the </a:t>
            </a:r>
            <a:r>
              <a:rPr lang="en-US" b="1" dirty="0" smtClean="0"/>
              <a:t>federal</a:t>
            </a:r>
            <a:r>
              <a:rPr lang="en-US" dirty="0" smtClean="0"/>
              <a:t> government</a:t>
            </a:r>
          </a:p>
          <a:p>
            <a:pPr marL="0" indent="0">
              <a:buNone/>
            </a:pPr>
            <a:endParaRPr lang="en-US" dirty="0"/>
          </a:p>
        </p:txBody>
      </p:sp>
    </p:spTree>
    <p:extLst>
      <p:ext uri="{BB962C8B-B14F-4D97-AF65-F5344CB8AC3E}">
        <p14:creationId xmlns:p14="http://schemas.microsoft.com/office/powerpoint/2010/main" val="29820023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40287"/>
          </a:xfrm>
        </p:spPr>
        <p:txBody>
          <a:bodyPr>
            <a:normAutofit/>
          </a:bodyPr>
          <a:lstStyle/>
          <a:p>
            <a:r>
              <a:rPr lang="en-US" sz="3200" b="1" dirty="0" smtClean="0"/>
              <a:t>Kinds of fiscal levies on the petroleum sector</a:t>
            </a:r>
            <a:endParaRPr lang="en-US" sz="3200" b="1" dirty="0"/>
          </a:p>
        </p:txBody>
      </p:sp>
      <p:sp>
        <p:nvSpPr>
          <p:cNvPr id="3" name="Content Placeholder 2"/>
          <p:cNvSpPr>
            <a:spLocks noGrp="1"/>
          </p:cNvSpPr>
          <p:nvPr>
            <p:ph idx="1"/>
          </p:nvPr>
        </p:nvSpPr>
        <p:spPr>
          <a:xfrm>
            <a:off x="457200" y="1221570"/>
            <a:ext cx="8229600" cy="4904593"/>
          </a:xfrm>
        </p:spPr>
        <p:txBody>
          <a:bodyPr>
            <a:normAutofit fontScale="85000" lnSpcReduction="20000"/>
          </a:bodyPr>
          <a:lstStyle/>
          <a:p>
            <a:pPr marL="457200" lvl="1" indent="-457200">
              <a:buFont typeface="Arial"/>
              <a:buChar char="•"/>
            </a:pPr>
            <a:r>
              <a:rPr lang="en-US" sz="3300" dirty="0" smtClean="0"/>
              <a:t>Some </a:t>
            </a:r>
            <a:r>
              <a:rPr lang="en-US" sz="3300" b="1" dirty="0"/>
              <a:t>revenues are </a:t>
            </a:r>
            <a:r>
              <a:rPr lang="en-US" sz="3300" b="1" dirty="0" smtClean="0"/>
              <a:t>specific </a:t>
            </a:r>
            <a:r>
              <a:rPr lang="en-US" sz="3300" b="1" dirty="0"/>
              <a:t>to</a:t>
            </a:r>
            <a:r>
              <a:rPr lang="en-US" sz="3300" dirty="0"/>
              <a:t> </a:t>
            </a:r>
            <a:r>
              <a:rPr lang="en-US" sz="3300" b="1" dirty="0" smtClean="0"/>
              <a:t>the</a:t>
            </a:r>
            <a:r>
              <a:rPr lang="en-US" sz="3300" dirty="0" smtClean="0"/>
              <a:t> </a:t>
            </a:r>
            <a:r>
              <a:rPr lang="en-US" sz="3300" b="1" dirty="0"/>
              <a:t>petroleum sector</a:t>
            </a:r>
            <a:r>
              <a:rPr lang="en-US" sz="3300" dirty="0"/>
              <a:t>, e.g. </a:t>
            </a:r>
            <a:endParaRPr lang="en-US" sz="3300" dirty="0" smtClean="0"/>
          </a:p>
          <a:p>
            <a:pPr marL="857250" lvl="2" indent="-457200"/>
            <a:r>
              <a:rPr lang="en-US" sz="2600" dirty="0" smtClean="0"/>
              <a:t>royalties</a:t>
            </a:r>
            <a:r>
              <a:rPr lang="en-US" sz="2600" dirty="0"/>
              <a:t>, </a:t>
            </a:r>
            <a:r>
              <a:rPr lang="en-US" sz="2600" dirty="0" err="1"/>
              <a:t>licence</a:t>
            </a:r>
            <a:r>
              <a:rPr lang="en-US" sz="2600" dirty="0"/>
              <a:t> fees, proceeds from production sharing, payments from a national oil company</a:t>
            </a:r>
            <a:r>
              <a:rPr lang="en-US" sz="2600" dirty="0" smtClean="0"/>
              <a:t>.</a:t>
            </a:r>
            <a:endParaRPr lang="en-US" sz="3300" dirty="0" smtClean="0"/>
          </a:p>
          <a:p>
            <a:r>
              <a:rPr lang="en-US" sz="3300" dirty="0" smtClean="0"/>
              <a:t>Others may </a:t>
            </a:r>
            <a:r>
              <a:rPr lang="en-US" sz="3300" dirty="0"/>
              <a:t>be </a:t>
            </a:r>
            <a:r>
              <a:rPr lang="en-US" sz="3300" b="1" dirty="0"/>
              <a:t>taxes of a general nature</a:t>
            </a:r>
            <a:r>
              <a:rPr lang="en-US" sz="3300" dirty="0"/>
              <a:t> that are imposed on the petroleum sector, e.g.</a:t>
            </a:r>
          </a:p>
          <a:p>
            <a:pPr lvl="1"/>
            <a:r>
              <a:rPr lang="en-US" dirty="0"/>
              <a:t> corporate income tax, value added or sales taxes, environmental taxes (carbon tax), export taxes</a:t>
            </a:r>
            <a:r>
              <a:rPr lang="en-US" dirty="0" smtClean="0"/>
              <a:t>.  </a:t>
            </a:r>
            <a:endParaRPr lang="en-US" dirty="0"/>
          </a:p>
          <a:p>
            <a:r>
              <a:rPr lang="en-US" dirty="0" smtClean="0"/>
              <a:t>In regimes where “petroleum revenues” are shared it is essential to be clear </a:t>
            </a:r>
            <a:r>
              <a:rPr lang="en-US" b="1" dirty="0" smtClean="0"/>
              <a:t>what particular revenues are shared</a:t>
            </a:r>
            <a:r>
              <a:rPr lang="en-US" dirty="0" smtClean="0"/>
              <a:t>, e.g. “royalties” in some federations</a:t>
            </a:r>
          </a:p>
          <a:p>
            <a:r>
              <a:rPr lang="en-US" dirty="0" smtClean="0"/>
              <a:t>Balance between </a:t>
            </a:r>
            <a:r>
              <a:rPr lang="en-US" dirty="0"/>
              <a:t> </a:t>
            </a:r>
            <a:r>
              <a:rPr lang="en-US" dirty="0" smtClean="0"/>
              <a:t>“petroleum” revenues and other revenues collected from the sector can vary greatly.</a:t>
            </a:r>
          </a:p>
        </p:txBody>
      </p:sp>
    </p:spTree>
    <p:extLst>
      <p:ext uri="{BB962C8B-B14F-4D97-AF65-F5344CB8AC3E}">
        <p14:creationId xmlns:p14="http://schemas.microsoft.com/office/powerpoint/2010/main" val="25139442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Allocation of fiscal powers over petroleum sector between federal and state governments</a:t>
            </a:r>
            <a:endParaRPr lang="en-US" sz="3200" b="1" dirty="0"/>
          </a:p>
        </p:txBody>
      </p:sp>
      <p:sp>
        <p:nvSpPr>
          <p:cNvPr id="3" name="Content Placeholder 2"/>
          <p:cNvSpPr>
            <a:spLocks noGrp="1"/>
          </p:cNvSpPr>
          <p:nvPr>
            <p:ph idx="1"/>
          </p:nvPr>
        </p:nvSpPr>
        <p:spPr/>
        <p:txBody>
          <a:bodyPr>
            <a:normAutofit fontScale="92500" lnSpcReduction="20000"/>
          </a:bodyPr>
          <a:lstStyle/>
          <a:p>
            <a:r>
              <a:rPr lang="en-US" sz="2600" b="1" dirty="0" smtClean="0"/>
              <a:t>Many federal governments largely control all levies</a:t>
            </a:r>
            <a:r>
              <a:rPr lang="en-US" sz="2600" dirty="0" smtClean="0"/>
              <a:t> on petroleum—both those tied to the sector and those of a general nature.  This can be true even when states own the resource (India, Malaysia) or when it is jointly owned (Pakistan, Russia)</a:t>
            </a:r>
          </a:p>
          <a:p>
            <a:r>
              <a:rPr lang="en-US" sz="2600" dirty="0"/>
              <a:t>I</a:t>
            </a:r>
            <a:r>
              <a:rPr lang="en-US" sz="2600" dirty="0" smtClean="0"/>
              <a:t>n some older federations, states manage petroleum and determine the levies specific to the sector, but the </a:t>
            </a:r>
            <a:r>
              <a:rPr lang="en-US" sz="2600" b="1" dirty="0" smtClean="0"/>
              <a:t>federal governments have important general taxation powers which </a:t>
            </a:r>
            <a:r>
              <a:rPr lang="en-US" sz="2600" b="1" i="1" dirty="0" smtClean="0"/>
              <a:t>can</a:t>
            </a:r>
            <a:r>
              <a:rPr lang="en-US" sz="2600" b="1" dirty="0" smtClean="0"/>
              <a:t> target petroleum</a:t>
            </a:r>
            <a:r>
              <a:rPr lang="en-US" sz="2600" dirty="0" smtClean="0"/>
              <a:t> and constrain states in imposing their own levies.</a:t>
            </a:r>
          </a:p>
          <a:p>
            <a:pPr lvl="1"/>
            <a:r>
              <a:rPr lang="en-US" sz="2200" dirty="0" smtClean="0"/>
              <a:t>In Canada, the federal government has used corporate income taxes and export taxes this way in the past.  </a:t>
            </a:r>
          </a:p>
          <a:p>
            <a:pPr lvl="1"/>
            <a:r>
              <a:rPr lang="en-US" sz="2200" dirty="0" smtClean="0"/>
              <a:t>The federal government in Argentina currently imposes a heavy export tax on petroleum (which means that the price of oil within the country is below the world price).</a:t>
            </a:r>
          </a:p>
          <a:p>
            <a:endParaRPr lang="en-US" dirty="0" smtClean="0"/>
          </a:p>
          <a:p>
            <a:pPr marL="0" indent="0">
              <a:buNone/>
            </a:pPr>
            <a:endParaRPr lang="en-US" dirty="0"/>
          </a:p>
        </p:txBody>
      </p:sp>
    </p:spTree>
    <p:extLst>
      <p:ext uri="{BB962C8B-B14F-4D97-AF65-F5344CB8AC3E}">
        <p14:creationId xmlns:p14="http://schemas.microsoft.com/office/powerpoint/2010/main" val="13733487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2963</TotalTime>
  <Words>2903</Words>
  <Application>Microsoft Macintosh PowerPoint</Application>
  <PresentationFormat>On-screen Show (4:3)</PresentationFormat>
  <Paragraphs>177</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Issues Relating to the Raising and Sharing of Revenues from Petroleum in Federal Regimes</vt:lpstr>
      <vt:lpstr>Recall</vt:lpstr>
      <vt:lpstr>Overview of Presentation</vt:lpstr>
      <vt:lpstr>Overview (cont’d)</vt:lpstr>
      <vt:lpstr>Why so much focus on petroleum revenues ?</vt:lpstr>
      <vt:lpstr>Varied Importance of Petroleum Revenues  in Federal Regimes</vt:lpstr>
      <vt:lpstr>Petroleum and Macro-economic management</vt:lpstr>
      <vt:lpstr>Kinds of fiscal levies on the petroleum sector</vt:lpstr>
      <vt:lpstr>Allocation of fiscal powers over petroleum sector between federal and state governments</vt:lpstr>
      <vt:lpstr>Fiscal powers as an instrument  of petroleum management</vt:lpstr>
      <vt:lpstr>Revenue sharing versus fiscal transfers</vt:lpstr>
      <vt:lpstr>Petroleum revenue stabilization and savings funds and arrangements</vt:lpstr>
      <vt:lpstr>Alternative ways to decide the allocation of  general revenues in federations</vt:lpstr>
      <vt:lpstr>Principles for allocation:  Equity versus Derivation</vt:lpstr>
      <vt:lpstr>Constitutional provisions specific to the allocation of petroleum revenues</vt:lpstr>
      <vt:lpstr>Should petroleum revenues be  considered special?</vt:lpstr>
      <vt:lpstr>Petroleum revenues special? (cont’d)</vt:lpstr>
      <vt:lpstr>Experience with Special Sharing for  Petroleum Revenues</vt:lpstr>
      <vt:lpstr>Petroleum revenues within the larger fiscal framework of the federation</vt:lpstr>
      <vt:lpstr>How Revenue Sharing Works</vt:lpstr>
      <vt:lpstr>Petroleum and Revenue in Somalia’s Provisional Constitution</vt:lpstr>
      <vt:lpstr>Working Through the Issues</vt:lpstr>
      <vt:lpstr>An Extreme Example of Petroleum Revenue Sharing</vt:lpstr>
      <vt:lpstr>Sharing Revenues amongst all Governments</vt:lpstr>
      <vt:lpstr>What issues re petroleum revenues need to be decided?</vt:lpstr>
      <vt:lpstr>A Possible Formulation for the Constitution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Issues Relating to the Raising and Sharing of Revenues from Petroleum in Federal and Devolved Regimes</dc:title>
  <dc:creator>george anderson</dc:creator>
  <cp:lastModifiedBy>george anderson</cp:lastModifiedBy>
  <cp:revision>63</cp:revision>
  <dcterms:created xsi:type="dcterms:W3CDTF">2015-11-18T15:34:30Z</dcterms:created>
  <dcterms:modified xsi:type="dcterms:W3CDTF">2019-04-09T13:37:25Z</dcterms:modified>
</cp:coreProperties>
</file>