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59" r:id="rId6"/>
    <p:sldId id="260" r:id="rId7"/>
    <p:sldId id="266" r:id="rId8"/>
    <p:sldId id="267" r:id="rId9"/>
    <p:sldId id="262" r:id="rId10"/>
    <p:sldId id="263" r:id="rId11"/>
    <p:sldId id="264" r:id="rId12"/>
    <p:sldId id="26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9" d="100"/>
          <a:sy n="89" d="100"/>
        </p:scale>
        <p:origin x="-2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61136ED2-AA99-9542-97B3-F1181C90606A}"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310219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61136ED2-AA99-9542-97B3-F1181C90606A}"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1926044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61136ED2-AA99-9542-97B3-F1181C90606A}"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2097601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61136ED2-AA99-9542-97B3-F1181C90606A}"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163288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61136ED2-AA99-9542-97B3-F1181C90606A}"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2193827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61136ED2-AA99-9542-97B3-F1181C90606A}"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100009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61136ED2-AA99-9542-97B3-F1181C90606A}" type="datetimeFigureOut">
              <a:rPr lang="en-US" smtClean="0"/>
              <a:t>19-03-27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1129956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61136ED2-AA99-9542-97B3-F1181C90606A}" type="datetimeFigureOut">
              <a:rPr lang="en-US" smtClean="0"/>
              <a:t>19-03-27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3483613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36ED2-AA99-9542-97B3-F1181C90606A}" type="datetimeFigureOut">
              <a:rPr lang="en-US" smtClean="0"/>
              <a:t>19-03-27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437006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61136ED2-AA99-9542-97B3-F1181C90606A}"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188195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61136ED2-AA99-9542-97B3-F1181C90606A}"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4E523-1074-4348-AA15-2D3A9FD4A064}" type="slidenum">
              <a:rPr lang="en-US" smtClean="0"/>
              <a:t>‹#›</a:t>
            </a:fld>
            <a:endParaRPr lang="en-US"/>
          </a:p>
        </p:txBody>
      </p:sp>
    </p:spTree>
    <p:extLst>
      <p:ext uri="{BB962C8B-B14F-4D97-AF65-F5344CB8AC3E}">
        <p14:creationId xmlns:p14="http://schemas.microsoft.com/office/powerpoint/2010/main" val="35195404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36ED2-AA99-9542-97B3-F1181C90606A}" type="datetimeFigureOut">
              <a:rPr lang="en-US" smtClean="0"/>
              <a:t>19-03-27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4E523-1074-4348-AA15-2D3A9FD4A064}" type="slidenum">
              <a:rPr lang="en-US" smtClean="0"/>
              <a:t>‹#›</a:t>
            </a:fld>
            <a:endParaRPr lang="en-US"/>
          </a:p>
        </p:txBody>
      </p:sp>
    </p:spTree>
    <p:extLst>
      <p:ext uri="{BB962C8B-B14F-4D97-AF65-F5344CB8AC3E}">
        <p14:creationId xmlns:p14="http://schemas.microsoft.com/office/powerpoint/2010/main" val="1416348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41984"/>
            <a:ext cx="7772400" cy="2858467"/>
          </a:xfrm>
        </p:spPr>
        <p:txBody>
          <a:bodyPr>
            <a:normAutofit fontScale="90000"/>
          </a:bodyPr>
          <a:lstStyle/>
          <a:p>
            <a:r>
              <a:rPr lang="en-US" sz="3200" dirty="0" smtClean="0"/>
              <a:t>Workshop with the Ministry of Planning and Finance on</a:t>
            </a:r>
            <a:br>
              <a:rPr lang="en-US" sz="3200" dirty="0" smtClean="0"/>
            </a:br>
            <a:r>
              <a:rPr lang="en-US" sz="3200" dirty="0"/>
              <a:t/>
            </a:r>
            <a:br>
              <a:rPr lang="en-US" sz="3200" dirty="0"/>
            </a:br>
            <a:r>
              <a:rPr lang="en-US" sz="4000" dirty="0" smtClean="0"/>
              <a:t>Fiscal Federalism</a:t>
            </a:r>
            <a:br>
              <a:rPr lang="en-US" sz="4000" dirty="0" smtClean="0"/>
            </a:br>
            <a:r>
              <a:rPr lang="en-US" sz="4000"/>
              <a:t/>
            </a:r>
            <a:br>
              <a:rPr lang="en-US" sz="4000"/>
            </a:br>
            <a:r>
              <a:rPr lang="en-US" sz="3600" smtClean="0"/>
              <a:t>Module </a:t>
            </a:r>
            <a:r>
              <a:rPr lang="en-US" sz="3600" dirty="0" smtClean="0"/>
              <a:t>Two: Revenue Sharing</a:t>
            </a:r>
            <a:endParaRPr lang="en-US" sz="3200" dirty="0"/>
          </a:p>
        </p:txBody>
      </p:sp>
      <p:sp>
        <p:nvSpPr>
          <p:cNvPr id="3" name="Subtitle 2"/>
          <p:cNvSpPr>
            <a:spLocks noGrp="1"/>
          </p:cNvSpPr>
          <p:nvPr>
            <p:ph type="subTitle" idx="1"/>
          </p:nvPr>
        </p:nvSpPr>
        <p:spPr>
          <a:xfrm>
            <a:off x="1371600" y="4180793"/>
            <a:ext cx="6400800" cy="2254489"/>
          </a:xfrm>
        </p:spPr>
        <p:txBody>
          <a:bodyPr>
            <a:normAutofit lnSpcReduction="10000"/>
          </a:bodyPr>
          <a:lstStyle/>
          <a:p>
            <a:r>
              <a:rPr lang="en-US" dirty="0" smtClean="0"/>
              <a:t>George Anderson</a:t>
            </a:r>
          </a:p>
          <a:p>
            <a:endParaRPr lang="en-US" dirty="0"/>
          </a:p>
          <a:p>
            <a:r>
              <a:rPr lang="en-US" dirty="0" smtClean="0"/>
              <a:t>Nay </a:t>
            </a:r>
            <a:r>
              <a:rPr lang="en-US" dirty="0" err="1" smtClean="0"/>
              <a:t>Pyi</a:t>
            </a:r>
            <a:r>
              <a:rPr lang="en-US" dirty="0" smtClean="0"/>
              <a:t> Taw</a:t>
            </a:r>
          </a:p>
          <a:p>
            <a:r>
              <a:rPr lang="en-US" dirty="0" smtClean="0"/>
              <a:t>March, 2019</a:t>
            </a:r>
            <a:endParaRPr lang="en-US" dirty="0"/>
          </a:p>
        </p:txBody>
      </p:sp>
    </p:spTree>
    <p:extLst>
      <p:ext uri="{BB962C8B-B14F-4D97-AF65-F5344CB8AC3E}">
        <p14:creationId xmlns:p14="http://schemas.microsoft.com/office/powerpoint/2010/main" val="6933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4186"/>
          </a:xfrm>
        </p:spPr>
        <p:txBody>
          <a:bodyPr>
            <a:normAutofit/>
          </a:bodyPr>
          <a:lstStyle/>
          <a:p>
            <a:r>
              <a:rPr lang="en-US" sz="3200" dirty="0" smtClean="0"/>
              <a:t>Issues in Designing Equalization Formulas</a:t>
            </a:r>
            <a:endParaRPr lang="en-US" sz="3200" dirty="0"/>
          </a:p>
        </p:txBody>
      </p:sp>
      <p:sp>
        <p:nvSpPr>
          <p:cNvPr id="3" name="Content Placeholder 2"/>
          <p:cNvSpPr>
            <a:spLocks noGrp="1"/>
          </p:cNvSpPr>
          <p:nvPr>
            <p:ph idx="1"/>
          </p:nvPr>
        </p:nvSpPr>
        <p:spPr>
          <a:xfrm>
            <a:off x="457200" y="1198590"/>
            <a:ext cx="8229600" cy="5379382"/>
          </a:xfrm>
        </p:spPr>
        <p:txBody>
          <a:bodyPr>
            <a:normAutofit fontScale="85000" lnSpcReduction="20000"/>
          </a:bodyPr>
          <a:lstStyle/>
          <a:p>
            <a:r>
              <a:rPr lang="en-US" sz="2400" dirty="0" smtClean="0"/>
              <a:t>Volatility:</a:t>
            </a:r>
          </a:p>
          <a:p>
            <a:pPr lvl="1"/>
            <a:r>
              <a:rPr lang="en-US" sz="2400" dirty="0" smtClean="0"/>
              <a:t>Even year-to-year the fiscal situation of states relative to one another can change dramatically</a:t>
            </a:r>
          </a:p>
          <a:p>
            <a:pPr lvl="1"/>
            <a:r>
              <a:rPr lang="en-US" sz="2400" dirty="0" smtClean="0"/>
              <a:t>Formula can address this through the use of averages as well as caps and floors re variation from year-to-year</a:t>
            </a:r>
          </a:p>
          <a:p>
            <a:r>
              <a:rPr lang="en-US" sz="2400" dirty="0" smtClean="0"/>
              <a:t>Need for periodic review</a:t>
            </a:r>
          </a:p>
          <a:p>
            <a:pPr lvl="1"/>
            <a:r>
              <a:rPr lang="en-US" sz="2400" dirty="0" smtClean="0"/>
              <a:t>The economic context, the fiscal situation of different states, the policy priorities of the federal government change over time</a:t>
            </a:r>
          </a:p>
          <a:p>
            <a:pPr lvl="1"/>
            <a:r>
              <a:rPr lang="en-US" sz="2400" dirty="0" smtClean="0"/>
              <a:t>Need to avoid rigid long-term formulas</a:t>
            </a:r>
          </a:p>
          <a:p>
            <a:pPr lvl="1"/>
            <a:r>
              <a:rPr lang="en-US" sz="2400" dirty="0" smtClean="0"/>
              <a:t>Role of Finance Commissions and other </a:t>
            </a:r>
            <a:r>
              <a:rPr lang="en-US" sz="2400" dirty="0" err="1" smtClean="0"/>
              <a:t>reveiws</a:t>
            </a:r>
            <a:endParaRPr lang="en-US" sz="2400" dirty="0" smtClean="0"/>
          </a:p>
          <a:p>
            <a:r>
              <a:rPr lang="en-US" sz="2400" dirty="0" smtClean="0"/>
              <a:t>Affordability</a:t>
            </a:r>
          </a:p>
          <a:p>
            <a:pPr lvl="1"/>
            <a:r>
              <a:rPr lang="en-US" sz="2400" dirty="0" smtClean="0"/>
              <a:t>If there are very large fiscal disparities amongst the states the federal government may not have the fiscal means to bring all state to a comparable level</a:t>
            </a:r>
            <a:endParaRPr lang="en-US" sz="2600" dirty="0" smtClean="0"/>
          </a:p>
          <a:p>
            <a:r>
              <a:rPr lang="en-US" sz="2400" dirty="0" smtClean="0"/>
              <a:t>Incentives</a:t>
            </a:r>
          </a:p>
          <a:p>
            <a:pPr lvl="1"/>
            <a:r>
              <a:rPr lang="en-US" sz="2400" dirty="0" smtClean="0"/>
              <a:t>Program formulas can provide incentives for states to maintain tax effort, which means that high effort states will have more revenue than low effort states, even in cases of extensive equalization</a:t>
            </a:r>
            <a:endParaRPr lang="en-US" sz="2600" dirty="0"/>
          </a:p>
        </p:txBody>
      </p:sp>
    </p:spTree>
    <p:extLst>
      <p:ext uri="{BB962C8B-B14F-4D97-AF65-F5344CB8AC3E}">
        <p14:creationId xmlns:p14="http://schemas.microsoft.com/office/powerpoint/2010/main" val="258908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38455"/>
          </a:xfrm>
        </p:spPr>
        <p:txBody>
          <a:bodyPr>
            <a:normAutofit/>
          </a:bodyPr>
          <a:lstStyle/>
          <a:p>
            <a:r>
              <a:rPr lang="en-US" sz="3200" dirty="0" smtClean="0"/>
              <a:t>Local Governments</a:t>
            </a:r>
            <a:endParaRPr lang="en-US" sz="3200" dirty="0"/>
          </a:p>
        </p:txBody>
      </p:sp>
      <p:sp>
        <p:nvSpPr>
          <p:cNvPr id="3" name="Content Placeholder 2"/>
          <p:cNvSpPr>
            <a:spLocks noGrp="1"/>
          </p:cNvSpPr>
          <p:nvPr>
            <p:ph idx="1"/>
          </p:nvPr>
        </p:nvSpPr>
        <p:spPr>
          <a:xfrm>
            <a:off x="457200" y="1255666"/>
            <a:ext cx="8229600" cy="5165348"/>
          </a:xfrm>
        </p:spPr>
        <p:txBody>
          <a:bodyPr>
            <a:normAutofit fontScale="92500"/>
          </a:bodyPr>
          <a:lstStyle/>
          <a:p>
            <a:r>
              <a:rPr lang="en-US" sz="2400" dirty="0" smtClean="0"/>
              <a:t>Federations vary in </a:t>
            </a:r>
          </a:p>
          <a:p>
            <a:pPr lvl="1"/>
            <a:r>
              <a:rPr lang="en-US" sz="2400" dirty="0" smtClean="0"/>
              <a:t>The constitutional status of local governments</a:t>
            </a:r>
          </a:p>
          <a:p>
            <a:pPr lvl="1"/>
            <a:r>
              <a:rPr lang="en-US" sz="2400" dirty="0" smtClean="0"/>
              <a:t>Their relationship to the state vs. federal levels</a:t>
            </a:r>
          </a:p>
          <a:p>
            <a:pPr lvl="1"/>
            <a:r>
              <a:rPr lang="en-US" sz="2400" dirty="0" smtClean="0"/>
              <a:t>The extent of responsibilities assigned to local governments</a:t>
            </a:r>
          </a:p>
          <a:p>
            <a:r>
              <a:rPr lang="en-US" sz="2400" dirty="0" smtClean="0"/>
              <a:t>Local governments may have a very narrow revenue base (property tax), but even when they have potentially significant revenues they typically need revenues from the higher levels.</a:t>
            </a:r>
          </a:p>
          <a:p>
            <a:r>
              <a:rPr lang="en-US" sz="2400" dirty="0" smtClean="0"/>
              <a:t>In some federations the general revenue sharing mechanism includes provision for local government</a:t>
            </a:r>
          </a:p>
          <a:p>
            <a:pPr lvl="1"/>
            <a:r>
              <a:rPr lang="en-US" sz="2400" dirty="0" smtClean="0"/>
              <a:t>Such funds may flow directly from the federal government or through the state government</a:t>
            </a:r>
          </a:p>
          <a:p>
            <a:r>
              <a:rPr lang="en-US" sz="2400" dirty="0" smtClean="0"/>
              <a:t>Local governments can also receive conditional transfers from federal governments</a:t>
            </a:r>
            <a:endParaRPr lang="en-US" sz="2400" dirty="0"/>
          </a:p>
        </p:txBody>
      </p:sp>
    </p:spTree>
    <p:extLst>
      <p:ext uri="{BB962C8B-B14F-4D97-AF65-F5344CB8AC3E}">
        <p14:creationId xmlns:p14="http://schemas.microsoft.com/office/powerpoint/2010/main" val="2028178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9800"/>
          </a:xfrm>
        </p:spPr>
        <p:txBody>
          <a:bodyPr>
            <a:normAutofit/>
          </a:bodyPr>
          <a:lstStyle/>
          <a:p>
            <a:r>
              <a:rPr lang="en-US" sz="3200" dirty="0" smtClean="0"/>
              <a:t>Auditing and Accountability</a:t>
            </a:r>
            <a:endParaRPr lang="en-US" sz="3200" dirty="0"/>
          </a:p>
        </p:txBody>
      </p:sp>
      <p:sp>
        <p:nvSpPr>
          <p:cNvPr id="3" name="Content Placeholder 2"/>
          <p:cNvSpPr>
            <a:spLocks noGrp="1"/>
          </p:cNvSpPr>
          <p:nvPr>
            <p:ph idx="1"/>
          </p:nvPr>
        </p:nvSpPr>
        <p:spPr>
          <a:xfrm>
            <a:off x="457200" y="1198590"/>
            <a:ext cx="8229600" cy="5250962"/>
          </a:xfrm>
        </p:spPr>
        <p:txBody>
          <a:bodyPr>
            <a:normAutofit fontScale="85000" lnSpcReduction="20000"/>
          </a:bodyPr>
          <a:lstStyle/>
          <a:p>
            <a:r>
              <a:rPr lang="en-US" sz="2400" dirty="0" smtClean="0"/>
              <a:t>Issues of auditing and accountability arise in the context of inter-governmental fiscal arrangements</a:t>
            </a:r>
          </a:p>
          <a:p>
            <a:pPr lvl="1"/>
            <a:r>
              <a:rPr lang="en-US" sz="2400" dirty="0" smtClean="0"/>
              <a:t>In shared tax regimes, where all or certain taxes collected by the federal government are shared with the states, the states have an interest in the transparency of the shared tax regime</a:t>
            </a:r>
          </a:p>
          <a:p>
            <a:pPr lvl="1"/>
            <a:r>
              <a:rPr lang="en-US" sz="2400" dirty="0" smtClean="0"/>
              <a:t>Federal governments want accountability for the use of conditional transfers.</a:t>
            </a:r>
          </a:p>
          <a:p>
            <a:pPr lvl="1"/>
            <a:r>
              <a:rPr lang="en-US" sz="2400" dirty="0" smtClean="0"/>
              <a:t>Local and federal governments may want accountability of state governments that are obliged to pass revenues to local governments</a:t>
            </a:r>
          </a:p>
          <a:p>
            <a:r>
              <a:rPr lang="en-US" sz="2400" dirty="0" smtClean="0"/>
              <a:t>One or several audit offices?</a:t>
            </a:r>
          </a:p>
          <a:p>
            <a:pPr lvl="1"/>
            <a:r>
              <a:rPr lang="en-US" sz="2400" dirty="0" smtClean="0"/>
              <a:t>Some federations have one audit office for federal and state governments while others have separate offices for each</a:t>
            </a:r>
          </a:p>
          <a:p>
            <a:pPr lvl="1"/>
            <a:r>
              <a:rPr lang="en-US" sz="2400" dirty="0" smtClean="0"/>
              <a:t>In countries with weak standards of governance a national office, reporting to state legislatures, is desirable</a:t>
            </a:r>
            <a:endParaRPr lang="en-US" sz="2600" dirty="0" smtClean="0"/>
          </a:p>
          <a:p>
            <a:r>
              <a:rPr lang="en-US" sz="2400" dirty="0" smtClean="0"/>
              <a:t>Anti-corruption agencies</a:t>
            </a:r>
          </a:p>
          <a:p>
            <a:pPr lvl="1"/>
            <a:r>
              <a:rPr lang="en-US" sz="2400" dirty="0" smtClean="0"/>
              <a:t>The issues of one or several agencies arise, with the same conclusion</a:t>
            </a:r>
          </a:p>
          <a:p>
            <a:pPr lvl="1"/>
            <a:r>
              <a:rPr lang="en-US" sz="2400" dirty="0" err="1" smtClean="0"/>
              <a:t>Proecting</a:t>
            </a:r>
            <a:r>
              <a:rPr lang="en-US" sz="2400" dirty="0" smtClean="0"/>
              <a:t> the independence and integrity of such agencies is a challenge</a:t>
            </a:r>
            <a:endParaRPr lang="en-US" sz="2600" dirty="0"/>
          </a:p>
        </p:txBody>
      </p:sp>
    </p:spTree>
    <p:extLst>
      <p:ext uri="{BB962C8B-B14F-4D97-AF65-F5344CB8AC3E}">
        <p14:creationId xmlns:p14="http://schemas.microsoft.com/office/powerpoint/2010/main" val="703737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8573"/>
          </a:xfrm>
        </p:spPr>
        <p:txBody>
          <a:bodyPr>
            <a:normAutofit/>
          </a:bodyPr>
          <a:lstStyle/>
          <a:p>
            <a:r>
              <a:rPr lang="en-US" sz="3200" dirty="0" smtClean="0"/>
              <a:t>Sharing What?</a:t>
            </a:r>
            <a:endParaRPr lang="en-US" sz="3200" dirty="0"/>
          </a:p>
        </p:txBody>
      </p:sp>
      <p:sp>
        <p:nvSpPr>
          <p:cNvPr id="3" name="Content Placeholder 2"/>
          <p:cNvSpPr>
            <a:spLocks noGrp="1"/>
          </p:cNvSpPr>
          <p:nvPr>
            <p:ph idx="1"/>
          </p:nvPr>
        </p:nvSpPr>
        <p:spPr>
          <a:xfrm>
            <a:off x="457200" y="1269934"/>
            <a:ext cx="8229600" cy="5136811"/>
          </a:xfrm>
        </p:spPr>
        <p:txBody>
          <a:bodyPr>
            <a:normAutofit lnSpcReduction="10000"/>
          </a:bodyPr>
          <a:lstStyle/>
          <a:p>
            <a:r>
              <a:rPr lang="en-US" sz="2400" dirty="0" smtClean="0"/>
              <a:t>Sharing revenue sources:</a:t>
            </a:r>
          </a:p>
          <a:p>
            <a:pPr lvl="1"/>
            <a:r>
              <a:rPr lang="en-US" sz="2400" dirty="0" smtClean="0"/>
              <a:t>In some federations, the states are largely self-financing because they have access to key tax and revenue sources</a:t>
            </a:r>
          </a:p>
          <a:p>
            <a:pPr lvl="1"/>
            <a:r>
              <a:rPr lang="en-US" sz="2400" dirty="0" smtClean="0"/>
              <a:t>However this can lead to major fiscal inequalities between states—the rich vs. the poor</a:t>
            </a:r>
          </a:p>
          <a:p>
            <a:r>
              <a:rPr lang="en-US" sz="2400" dirty="0" smtClean="0"/>
              <a:t>Sharing federally collected revenues</a:t>
            </a:r>
          </a:p>
          <a:p>
            <a:pPr lvl="1"/>
            <a:r>
              <a:rPr lang="en-US" sz="2400" dirty="0" smtClean="0"/>
              <a:t>In all federations, some federally collected revenues are shared with the states</a:t>
            </a:r>
          </a:p>
          <a:p>
            <a:pPr lvl="1"/>
            <a:r>
              <a:rPr lang="en-US" sz="2400" dirty="0" smtClean="0"/>
              <a:t>This reflects the logic of centralized collection of certain taxes and decentralized delivery of many programs</a:t>
            </a:r>
          </a:p>
          <a:p>
            <a:r>
              <a:rPr lang="en-US" sz="2400" dirty="0" smtClean="0"/>
              <a:t>Systemic or ad hoc approaches to revenue sharing</a:t>
            </a:r>
          </a:p>
          <a:p>
            <a:pPr lvl="1"/>
            <a:r>
              <a:rPr lang="en-US" sz="2400" dirty="0" smtClean="0"/>
              <a:t>Federations vary greatly in how systematically they approach revenue sharing</a:t>
            </a:r>
          </a:p>
          <a:p>
            <a:pPr marL="457200" lvl="1" indent="0">
              <a:buNone/>
            </a:pPr>
            <a:endParaRPr lang="en-US" sz="2400" dirty="0" smtClean="0"/>
          </a:p>
        </p:txBody>
      </p:sp>
    </p:spTree>
    <p:extLst>
      <p:ext uri="{BB962C8B-B14F-4D97-AF65-F5344CB8AC3E}">
        <p14:creationId xmlns:p14="http://schemas.microsoft.com/office/powerpoint/2010/main" val="1561861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66993"/>
          </a:xfrm>
        </p:spPr>
        <p:txBody>
          <a:bodyPr>
            <a:normAutofit/>
          </a:bodyPr>
          <a:lstStyle/>
          <a:p>
            <a:r>
              <a:rPr lang="en-US" sz="3200" dirty="0" smtClean="0"/>
              <a:t>Constitutional and Legal Provisions</a:t>
            </a:r>
            <a:endParaRPr lang="en-US" sz="3200" dirty="0"/>
          </a:p>
        </p:txBody>
      </p:sp>
      <p:sp>
        <p:nvSpPr>
          <p:cNvPr id="3" name="Content Placeholder 2"/>
          <p:cNvSpPr>
            <a:spLocks noGrp="1"/>
          </p:cNvSpPr>
          <p:nvPr>
            <p:ph idx="1"/>
          </p:nvPr>
        </p:nvSpPr>
        <p:spPr>
          <a:xfrm>
            <a:off x="457200" y="1212858"/>
            <a:ext cx="8229600" cy="5322308"/>
          </a:xfrm>
        </p:spPr>
        <p:txBody>
          <a:bodyPr>
            <a:normAutofit lnSpcReduction="10000"/>
          </a:bodyPr>
          <a:lstStyle/>
          <a:p>
            <a:r>
              <a:rPr lang="en-US" sz="2400" dirty="0" smtClean="0"/>
              <a:t>Federal constitutions are usually quite clear on the allocation of taxing and other revenue raising powers</a:t>
            </a:r>
          </a:p>
          <a:p>
            <a:r>
              <a:rPr lang="en-US" sz="2400" dirty="0" smtClean="0"/>
              <a:t>Even so, the two (or more) orders of government can compete for “tax room” because different tax powers can target the same source, e.g. royalties and corporate taxes</a:t>
            </a:r>
          </a:p>
          <a:p>
            <a:r>
              <a:rPr lang="en-US" sz="2400" dirty="0" smtClean="0"/>
              <a:t>Constitutions have quite different provisions regarding revenue sharing:</a:t>
            </a:r>
          </a:p>
          <a:p>
            <a:pPr lvl="1"/>
            <a:r>
              <a:rPr lang="en-US" sz="2400" dirty="0" smtClean="0"/>
              <a:t>General principles</a:t>
            </a:r>
          </a:p>
          <a:p>
            <a:pPr lvl="1"/>
            <a:r>
              <a:rPr lang="en-US" sz="2400" dirty="0" smtClean="0"/>
              <a:t>Finance commissions</a:t>
            </a:r>
          </a:p>
          <a:p>
            <a:pPr lvl="1"/>
            <a:r>
              <a:rPr lang="en-US" sz="2400" dirty="0" smtClean="0"/>
              <a:t>Explicit formulas, either general or </a:t>
            </a:r>
            <a:r>
              <a:rPr lang="en-US" sz="2400" dirty="0" err="1" smtClean="0"/>
              <a:t>sectoral</a:t>
            </a:r>
            <a:endParaRPr lang="en-US" sz="2400" dirty="0" smtClean="0"/>
          </a:p>
          <a:p>
            <a:pPr lvl="1"/>
            <a:r>
              <a:rPr lang="en-US" sz="2400" dirty="0" smtClean="0"/>
              <a:t>Silence</a:t>
            </a:r>
          </a:p>
          <a:p>
            <a:r>
              <a:rPr lang="en-US" sz="2400" dirty="0" smtClean="0"/>
              <a:t>Other revenue sharing arrangements may be set out in federal law and/or in inter-governmental agreements.  Such agreements may be legally binding or not</a:t>
            </a:r>
            <a:endParaRPr lang="en-US" sz="2400" dirty="0"/>
          </a:p>
        </p:txBody>
      </p:sp>
    </p:spTree>
    <p:extLst>
      <p:ext uri="{BB962C8B-B14F-4D97-AF65-F5344CB8AC3E}">
        <p14:creationId xmlns:p14="http://schemas.microsoft.com/office/powerpoint/2010/main" val="2936691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Objectives of Revenue Sharing</a:t>
            </a:r>
            <a:endParaRPr lang="en-US" sz="3200" dirty="0"/>
          </a:p>
        </p:txBody>
      </p:sp>
      <p:sp>
        <p:nvSpPr>
          <p:cNvPr id="3" name="Content Placeholder 2"/>
          <p:cNvSpPr>
            <a:spLocks noGrp="1"/>
          </p:cNvSpPr>
          <p:nvPr>
            <p:ph idx="1"/>
          </p:nvPr>
        </p:nvSpPr>
        <p:spPr/>
        <p:txBody>
          <a:bodyPr>
            <a:normAutofit/>
          </a:bodyPr>
          <a:lstStyle/>
          <a:p>
            <a:r>
              <a:rPr lang="en-US" sz="2400" dirty="0" smtClean="0"/>
              <a:t>To support the general financial requirements of state and local governments</a:t>
            </a:r>
          </a:p>
          <a:p>
            <a:r>
              <a:rPr lang="en-US" sz="2400" dirty="0" smtClean="0"/>
              <a:t>To reduce fiscal disparities amongst  the states (equity)</a:t>
            </a:r>
          </a:p>
          <a:p>
            <a:pPr lvl="1"/>
            <a:r>
              <a:rPr lang="en-US" sz="2400" dirty="0" smtClean="0"/>
              <a:t>but sometimes to provide special compensation to state where the tax was collected (derivation)</a:t>
            </a:r>
          </a:p>
          <a:p>
            <a:r>
              <a:rPr lang="en-US" sz="2400" dirty="0" smtClean="0"/>
              <a:t>To promote federal program objectives at the state level</a:t>
            </a:r>
          </a:p>
          <a:p>
            <a:pPr lvl="1"/>
            <a:r>
              <a:rPr lang="en-US" sz="2400" dirty="0" smtClean="0"/>
              <a:t>use of spending power where there is no concurrent legislative power</a:t>
            </a:r>
            <a:r>
              <a:rPr lang="en-US" sz="2400" dirty="0"/>
              <a:t>	</a:t>
            </a:r>
            <a:endParaRPr lang="en-US" sz="2400" dirty="0" smtClean="0"/>
          </a:p>
          <a:p>
            <a:r>
              <a:rPr lang="en-US" sz="2400" dirty="0" smtClean="0"/>
              <a:t>Within a federation, there can be a mix of arrangements related to these different objectives</a:t>
            </a:r>
            <a:endParaRPr lang="en-US" sz="2400" dirty="0"/>
          </a:p>
        </p:txBody>
      </p:sp>
    </p:spTree>
    <p:extLst>
      <p:ext uri="{BB962C8B-B14F-4D97-AF65-F5344CB8AC3E}">
        <p14:creationId xmlns:p14="http://schemas.microsoft.com/office/powerpoint/2010/main" val="3006167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38690"/>
          </a:xfrm>
        </p:spPr>
        <p:txBody>
          <a:bodyPr>
            <a:normAutofit fontScale="90000"/>
          </a:bodyPr>
          <a:lstStyle/>
          <a:p>
            <a:r>
              <a:rPr lang="en-US" sz="3200" dirty="0" smtClean="0"/>
              <a:t>Tax Sharing vs. Fiscal Transfers</a:t>
            </a:r>
            <a:endParaRPr lang="en-US" sz="3200" dirty="0"/>
          </a:p>
        </p:txBody>
      </p:sp>
      <p:sp>
        <p:nvSpPr>
          <p:cNvPr id="3" name="Content Placeholder 2"/>
          <p:cNvSpPr>
            <a:spLocks noGrp="1"/>
          </p:cNvSpPr>
          <p:nvPr>
            <p:ph idx="1"/>
          </p:nvPr>
        </p:nvSpPr>
        <p:spPr>
          <a:xfrm>
            <a:off x="457200" y="998824"/>
            <a:ext cx="8229600" cy="5664762"/>
          </a:xfrm>
        </p:spPr>
        <p:txBody>
          <a:bodyPr>
            <a:normAutofit fontScale="92500" lnSpcReduction="20000"/>
          </a:bodyPr>
          <a:lstStyle/>
          <a:p>
            <a:r>
              <a:rPr lang="en-US" sz="2400" dirty="0"/>
              <a:t>T</a:t>
            </a:r>
            <a:r>
              <a:rPr lang="en-US" sz="2400" dirty="0" smtClean="0"/>
              <a:t>ax sharing may apply</a:t>
            </a:r>
          </a:p>
          <a:p>
            <a:pPr lvl="1"/>
            <a:r>
              <a:rPr lang="en-US" sz="2400" dirty="0" smtClean="0"/>
              <a:t>To all federally collected revenues, in which case the portion reserved for the states may be in a separate account and not appear in the federal budget</a:t>
            </a:r>
          </a:p>
          <a:p>
            <a:pPr lvl="1"/>
            <a:r>
              <a:rPr lang="en-US" sz="2400" dirty="0" smtClean="0"/>
              <a:t>Only to specific revenues, e.g. VAT in Australia, petroleum revenues in Brazil and Nigeria</a:t>
            </a:r>
          </a:p>
          <a:p>
            <a:pPr lvl="1"/>
            <a:r>
              <a:rPr lang="en-US" sz="2400" dirty="0" smtClean="0"/>
              <a:t>Such arrangements are not necessarily equalizing</a:t>
            </a:r>
          </a:p>
          <a:p>
            <a:pPr lvl="1"/>
            <a:r>
              <a:rPr lang="en-US" sz="2400" dirty="0" smtClean="0"/>
              <a:t>Shared taxes are not conditional in terms of how they are to be spent</a:t>
            </a:r>
          </a:p>
          <a:p>
            <a:r>
              <a:rPr lang="en-US" sz="2400" dirty="0" smtClean="0"/>
              <a:t>Fiscal transfers come from the federal budget:</a:t>
            </a:r>
          </a:p>
          <a:p>
            <a:pPr lvl="1"/>
            <a:r>
              <a:rPr lang="en-US" sz="2400" dirty="0" smtClean="0"/>
              <a:t>May be non-conditional general revenue support</a:t>
            </a:r>
          </a:p>
          <a:p>
            <a:pPr lvl="1"/>
            <a:r>
              <a:rPr lang="en-US" sz="2400" dirty="0" smtClean="0"/>
              <a:t>Or conditional to specific programs—use of spending power—in which case they may be cost shared; specific program formulas may be per capita or more needs based</a:t>
            </a:r>
          </a:p>
          <a:p>
            <a:pPr lvl="1"/>
            <a:r>
              <a:rPr lang="en-US" sz="2400" dirty="0" smtClean="0"/>
              <a:t>They may reflect intergovernmental agreements or be discretionary to the federal government</a:t>
            </a:r>
          </a:p>
          <a:p>
            <a:r>
              <a:rPr lang="en-US" sz="2400" dirty="0" smtClean="0"/>
              <a:t>Federations can have mixed systems of tax sharing and fiscal transfers, including general purpose transfers and specific transfers</a:t>
            </a:r>
          </a:p>
        </p:txBody>
      </p:sp>
    </p:spTree>
    <p:extLst>
      <p:ext uri="{BB962C8B-B14F-4D97-AF65-F5344CB8AC3E}">
        <p14:creationId xmlns:p14="http://schemas.microsoft.com/office/powerpoint/2010/main" val="1389699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2607"/>
          </a:xfrm>
        </p:spPr>
        <p:txBody>
          <a:bodyPr>
            <a:normAutofit/>
          </a:bodyPr>
          <a:lstStyle/>
          <a:p>
            <a:r>
              <a:rPr lang="en-US" sz="3200" dirty="0" smtClean="0"/>
              <a:t>Equity, Derivation, Need</a:t>
            </a:r>
            <a:endParaRPr lang="en-US" sz="3200" dirty="0"/>
          </a:p>
        </p:txBody>
      </p:sp>
      <p:sp>
        <p:nvSpPr>
          <p:cNvPr id="3" name="Content Placeholder 2"/>
          <p:cNvSpPr>
            <a:spLocks noGrp="1"/>
          </p:cNvSpPr>
          <p:nvPr>
            <p:ph idx="1"/>
          </p:nvPr>
        </p:nvSpPr>
        <p:spPr>
          <a:xfrm>
            <a:off x="457200" y="1284204"/>
            <a:ext cx="8229600" cy="4841960"/>
          </a:xfrm>
        </p:spPr>
        <p:txBody>
          <a:bodyPr>
            <a:normAutofit fontScale="92500" lnSpcReduction="20000"/>
          </a:bodyPr>
          <a:lstStyle/>
          <a:p>
            <a:r>
              <a:rPr lang="en-US" sz="2400" dirty="0" smtClean="0"/>
              <a:t>Equity: </a:t>
            </a:r>
          </a:p>
          <a:p>
            <a:pPr lvl="1"/>
            <a:r>
              <a:rPr lang="en-US" sz="2400" dirty="0"/>
              <a:t>P</a:t>
            </a:r>
            <a:r>
              <a:rPr lang="en-US" sz="2400" dirty="0" smtClean="0"/>
              <a:t>rinciple of fairness, treating like cases alike, and different cases in fair manner proportional to their differences</a:t>
            </a:r>
          </a:p>
          <a:p>
            <a:pPr lvl="1"/>
            <a:r>
              <a:rPr lang="en-US" sz="2400" dirty="0" smtClean="0"/>
              <a:t>But equity can be in eye of beholder—no simple application of principle, reflects political culture in part</a:t>
            </a:r>
          </a:p>
          <a:p>
            <a:r>
              <a:rPr lang="en-US" sz="2400" dirty="0" smtClean="0"/>
              <a:t>Derivation</a:t>
            </a:r>
          </a:p>
          <a:p>
            <a:pPr lvl="1"/>
            <a:r>
              <a:rPr lang="en-US" sz="2400" dirty="0"/>
              <a:t>I</a:t>
            </a:r>
            <a:r>
              <a:rPr lang="en-US" sz="2400" dirty="0" smtClean="0"/>
              <a:t>dea that revenues should benefit region where raised</a:t>
            </a:r>
          </a:p>
          <a:p>
            <a:pPr lvl="1"/>
            <a:r>
              <a:rPr lang="en-US" sz="2400" dirty="0" smtClean="0"/>
              <a:t>Sense of local “ownership”, especially re resources </a:t>
            </a:r>
          </a:p>
          <a:p>
            <a:r>
              <a:rPr lang="en-US" sz="2400" dirty="0" smtClean="0"/>
              <a:t>Need</a:t>
            </a:r>
          </a:p>
          <a:p>
            <a:pPr lvl="1"/>
            <a:r>
              <a:rPr lang="en-US" sz="2400" dirty="0" smtClean="0"/>
              <a:t>For what?  To provide services?  To promote balanced growth?  Or national efficiency?</a:t>
            </a:r>
            <a:r>
              <a:rPr lang="en-US" sz="2000" dirty="0" smtClean="0"/>
              <a:t> </a:t>
            </a:r>
          </a:p>
          <a:p>
            <a:r>
              <a:rPr lang="en-US" sz="2400" dirty="0" smtClean="0"/>
              <a:t>Issue of incentives:</a:t>
            </a:r>
          </a:p>
          <a:p>
            <a:pPr lvl="1"/>
            <a:r>
              <a:rPr lang="en-US" sz="2400" dirty="0" smtClean="0"/>
              <a:t>Systems based on high level of equalization can undercut incentives of states to raise own revenues, e.g. Australia and resource revenues</a:t>
            </a:r>
          </a:p>
          <a:p>
            <a:pPr lvl="1"/>
            <a:endParaRPr lang="en-US" sz="2000" dirty="0"/>
          </a:p>
        </p:txBody>
      </p:sp>
    </p:spTree>
    <p:extLst>
      <p:ext uri="{BB962C8B-B14F-4D97-AF65-F5344CB8AC3E}">
        <p14:creationId xmlns:p14="http://schemas.microsoft.com/office/powerpoint/2010/main" val="2843132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38690"/>
          </a:xfrm>
        </p:spPr>
        <p:txBody>
          <a:bodyPr>
            <a:noAutofit/>
          </a:bodyPr>
          <a:lstStyle/>
          <a:p>
            <a:pPr>
              <a:defRPr/>
            </a:pPr>
            <a:r>
              <a:rPr lang="en-US" sz="3200" dirty="0" smtClean="0"/>
              <a:t>Natural Resources</a:t>
            </a:r>
            <a:endParaRPr lang="en-US" sz="3200" dirty="0"/>
          </a:p>
        </p:txBody>
      </p:sp>
      <p:sp>
        <p:nvSpPr>
          <p:cNvPr id="3" name="Content Placeholder 2"/>
          <p:cNvSpPr>
            <a:spLocks noGrp="1"/>
          </p:cNvSpPr>
          <p:nvPr>
            <p:ph idx="1"/>
          </p:nvPr>
        </p:nvSpPr>
        <p:spPr>
          <a:xfrm>
            <a:off x="457200" y="913211"/>
            <a:ext cx="8229600" cy="6321131"/>
          </a:xfrm>
        </p:spPr>
        <p:txBody>
          <a:bodyPr>
            <a:noAutofit/>
          </a:bodyPr>
          <a:lstStyle/>
          <a:p>
            <a:r>
              <a:rPr lang="en-US" sz="2400" dirty="0"/>
              <a:t>Fiscal </a:t>
            </a:r>
            <a:r>
              <a:rPr lang="en-US" sz="2400" dirty="0" smtClean="0"/>
              <a:t>importance of natural resources </a:t>
            </a:r>
            <a:r>
              <a:rPr lang="en-US" sz="2400" dirty="0"/>
              <a:t>varies from dominant to nil</a:t>
            </a:r>
            <a:r>
              <a:rPr lang="en-US" sz="2400" dirty="0" smtClean="0"/>
              <a:t>.  Extractives are typically most lucrative, but water, forestry and even fisheries (sale of quotas) can be important)</a:t>
            </a:r>
            <a:endParaRPr lang="en-US" sz="2400" dirty="0" smtClean="0"/>
          </a:p>
          <a:p>
            <a:r>
              <a:rPr lang="en-US" sz="2400" dirty="0" smtClean="0"/>
              <a:t>For extractives, distinct </a:t>
            </a:r>
            <a:r>
              <a:rPr lang="en-US" sz="2400" dirty="0"/>
              <a:t>dimensions: ownership, management, and </a:t>
            </a:r>
            <a:r>
              <a:rPr lang="en-US" sz="2400" dirty="0" smtClean="0"/>
              <a:t>revenue—</a:t>
            </a:r>
            <a:r>
              <a:rPr lang="en-US" sz="2400" dirty="0" smtClean="0"/>
              <a:t>ownership doesn’t always </a:t>
            </a:r>
            <a:r>
              <a:rPr lang="en-US" sz="2400" dirty="0"/>
              <a:t>give </a:t>
            </a:r>
            <a:r>
              <a:rPr lang="en-US" sz="2400" dirty="0" smtClean="0"/>
              <a:t>management </a:t>
            </a:r>
            <a:r>
              <a:rPr lang="en-US" sz="2400" dirty="0"/>
              <a:t>or </a:t>
            </a:r>
            <a:r>
              <a:rPr lang="en-US" sz="2400" dirty="0" smtClean="0"/>
              <a:t>biggest revenue share</a:t>
            </a:r>
            <a:endParaRPr lang="en-US" sz="2400" dirty="0"/>
          </a:p>
          <a:p>
            <a:r>
              <a:rPr lang="en-US" sz="2400" dirty="0"/>
              <a:t>C</a:t>
            </a:r>
            <a:r>
              <a:rPr lang="en-US" sz="2400" dirty="0" smtClean="0"/>
              <a:t>onstituent unit ownership </a:t>
            </a:r>
            <a:r>
              <a:rPr lang="en-US" sz="2400" dirty="0"/>
              <a:t>and </a:t>
            </a:r>
            <a:r>
              <a:rPr lang="en-US" sz="2400" dirty="0" smtClean="0"/>
              <a:t>management of </a:t>
            </a:r>
            <a:r>
              <a:rPr lang="en-US" sz="2400" dirty="0"/>
              <a:t>natural resources, can cause major disparities </a:t>
            </a:r>
            <a:r>
              <a:rPr lang="en-US" sz="2400" dirty="0" smtClean="0"/>
              <a:t>between states</a:t>
            </a:r>
            <a:endParaRPr lang="en-US" sz="2400" dirty="0" smtClean="0"/>
          </a:p>
          <a:p>
            <a:r>
              <a:rPr lang="en-US" sz="2400" dirty="0"/>
              <a:t>C</a:t>
            </a:r>
            <a:r>
              <a:rPr lang="en-US" sz="2400" dirty="0" smtClean="0"/>
              <a:t>an </a:t>
            </a:r>
            <a:r>
              <a:rPr lang="en-US" sz="2400" dirty="0"/>
              <a:t>be demands </a:t>
            </a:r>
            <a:r>
              <a:rPr lang="en-US" sz="2400" dirty="0" smtClean="0"/>
              <a:t>for </a:t>
            </a:r>
            <a:r>
              <a:rPr lang="en-US" sz="2400" dirty="0"/>
              <a:t>special share of revenues (derivation) for producing </a:t>
            </a:r>
            <a:r>
              <a:rPr lang="en-US" sz="2400" dirty="0" smtClean="0"/>
              <a:t>units if federal ownership.  </a:t>
            </a:r>
            <a:endParaRPr lang="en-US" sz="2400" dirty="0" smtClean="0"/>
          </a:p>
          <a:p>
            <a:r>
              <a:rPr lang="en-US" sz="2400" dirty="0" smtClean="0"/>
              <a:t>Arguments </a:t>
            </a:r>
            <a:r>
              <a:rPr lang="en-US" sz="2400" dirty="0"/>
              <a:t>for and against treating them as special:</a:t>
            </a:r>
            <a:br>
              <a:rPr lang="en-US" sz="2400" dirty="0"/>
            </a:br>
            <a:r>
              <a:rPr lang="en-US" sz="2400" dirty="0"/>
              <a:t>	</a:t>
            </a:r>
            <a:r>
              <a:rPr lang="en-US" sz="2400" dirty="0" smtClean="0"/>
              <a:t>	For</a:t>
            </a:r>
            <a:r>
              <a:rPr lang="en-US" sz="2400" dirty="0"/>
              <a:t>: ownership, environmental compensation, depleting </a:t>
            </a:r>
            <a:r>
              <a:rPr lang="en-US" sz="2400" dirty="0" smtClean="0"/>
              <a:t>		resource</a:t>
            </a:r>
            <a:r>
              <a:rPr lang="en-US" sz="2400" dirty="0"/>
              <a:t/>
            </a:r>
            <a:br>
              <a:rPr lang="en-US" sz="2400" dirty="0"/>
            </a:br>
            <a:r>
              <a:rPr lang="en-US" sz="2400" dirty="0" smtClean="0"/>
              <a:t>		Against</a:t>
            </a:r>
            <a:r>
              <a:rPr lang="en-US" sz="2400" dirty="0" smtClean="0"/>
              <a:t>: $ </a:t>
            </a:r>
            <a:r>
              <a:rPr lang="en-US" sz="2400" dirty="0"/>
              <a:t>is a $, need to limit disparities, </a:t>
            </a:r>
            <a:r>
              <a:rPr lang="en-US" sz="2400" dirty="0" err="1"/>
              <a:t>produciing</a:t>
            </a:r>
            <a:r>
              <a:rPr lang="en-US" sz="2400" dirty="0"/>
              <a:t> </a:t>
            </a:r>
            <a:r>
              <a:rPr lang="en-US" sz="2400" dirty="0" smtClean="0"/>
              <a:t>			  regions get </a:t>
            </a:r>
            <a:r>
              <a:rPr lang="en-US" sz="2400" dirty="0"/>
              <a:t>non-fiscal </a:t>
            </a:r>
            <a:r>
              <a:rPr lang="en-US" sz="2400" dirty="0" smtClean="0"/>
              <a:t>benefits</a:t>
            </a:r>
            <a:endParaRPr lang="en-US" sz="2400" dirty="0" smtClean="0"/>
          </a:p>
        </p:txBody>
      </p:sp>
    </p:spTree>
    <p:extLst>
      <p:ext uri="{BB962C8B-B14F-4D97-AF65-F5344CB8AC3E}">
        <p14:creationId xmlns:p14="http://schemas.microsoft.com/office/powerpoint/2010/main" val="2988221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2607"/>
          </a:xfrm>
        </p:spPr>
        <p:txBody>
          <a:bodyPr>
            <a:normAutofit/>
          </a:bodyPr>
          <a:lstStyle/>
          <a:p>
            <a:r>
              <a:rPr lang="en-US" sz="3200" dirty="0" smtClean="0"/>
              <a:t>Natural Resources (cont’d)</a:t>
            </a:r>
            <a:endParaRPr lang="en-US" sz="3200" dirty="0"/>
          </a:p>
        </p:txBody>
      </p:sp>
      <p:sp>
        <p:nvSpPr>
          <p:cNvPr id="3" name="Content Placeholder 2"/>
          <p:cNvSpPr>
            <a:spLocks noGrp="1"/>
          </p:cNvSpPr>
          <p:nvPr>
            <p:ph idx="1"/>
          </p:nvPr>
        </p:nvSpPr>
        <p:spPr>
          <a:xfrm>
            <a:off x="457200" y="1255665"/>
            <a:ext cx="8229600" cy="5265231"/>
          </a:xfrm>
        </p:spPr>
        <p:txBody>
          <a:bodyPr>
            <a:normAutofit lnSpcReduction="10000"/>
          </a:bodyPr>
          <a:lstStyle/>
          <a:p>
            <a:r>
              <a:rPr lang="en-US" sz="2400" dirty="0" smtClean="0"/>
              <a:t>Several different instruments can be used to collect revenues from natural resources or to influence resource production and prices:</a:t>
            </a:r>
          </a:p>
          <a:p>
            <a:pPr lvl="1"/>
            <a:r>
              <a:rPr lang="en-US" sz="2400" dirty="0" smtClean="0"/>
              <a:t>Royalties and resource rent taxes</a:t>
            </a:r>
          </a:p>
          <a:p>
            <a:pPr lvl="1"/>
            <a:r>
              <a:rPr lang="en-US" sz="2400" dirty="0" smtClean="0"/>
              <a:t>Production sharing, profit oil, government participation</a:t>
            </a:r>
          </a:p>
          <a:p>
            <a:pPr lvl="1"/>
            <a:r>
              <a:rPr lang="en-US" sz="2400" dirty="0" smtClean="0"/>
              <a:t>Corporate tax (general or sector specific)</a:t>
            </a:r>
          </a:p>
          <a:p>
            <a:pPr lvl="1"/>
            <a:r>
              <a:rPr lang="en-US" sz="2400" dirty="0" smtClean="0"/>
              <a:t>Payments from state owned </a:t>
            </a:r>
            <a:r>
              <a:rPr lang="en-US" sz="2400" dirty="0" err="1" smtClean="0"/>
              <a:t>entreprises</a:t>
            </a:r>
            <a:endParaRPr lang="en-US" sz="2400" dirty="0" smtClean="0"/>
          </a:p>
          <a:p>
            <a:pPr lvl="1"/>
            <a:r>
              <a:rPr lang="en-US" sz="2400" dirty="0" smtClean="0"/>
              <a:t>Import and export taxes</a:t>
            </a:r>
          </a:p>
          <a:p>
            <a:r>
              <a:rPr lang="en-US" sz="2400" dirty="0" smtClean="0"/>
              <a:t>When states control royalties, the federal governments often turn to other means so there can be competition.</a:t>
            </a:r>
          </a:p>
          <a:p>
            <a:r>
              <a:rPr lang="en-US" sz="2400" dirty="0" smtClean="0"/>
              <a:t>Whatever the sharing arrangements, if resource revenues are important there are issues of fiscal stabilization and long-term savings with special funds.</a:t>
            </a:r>
            <a:endParaRPr lang="en-US" sz="2400" dirty="0"/>
          </a:p>
        </p:txBody>
      </p:sp>
    </p:spTree>
    <p:extLst>
      <p:ext uri="{BB962C8B-B14F-4D97-AF65-F5344CB8AC3E}">
        <p14:creationId xmlns:p14="http://schemas.microsoft.com/office/powerpoint/2010/main" val="260843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0035"/>
          </a:xfrm>
        </p:spPr>
        <p:txBody>
          <a:bodyPr>
            <a:normAutofit/>
          </a:bodyPr>
          <a:lstStyle/>
          <a:p>
            <a:r>
              <a:rPr lang="en-US" sz="3200" dirty="0" smtClean="0"/>
              <a:t>Equalization Programs</a:t>
            </a:r>
            <a:endParaRPr lang="en-US" sz="3200" dirty="0"/>
          </a:p>
        </p:txBody>
      </p:sp>
      <p:sp>
        <p:nvSpPr>
          <p:cNvPr id="3" name="Content Placeholder 2"/>
          <p:cNvSpPr>
            <a:spLocks noGrp="1"/>
          </p:cNvSpPr>
          <p:nvPr>
            <p:ph idx="1"/>
          </p:nvPr>
        </p:nvSpPr>
        <p:spPr>
          <a:xfrm>
            <a:off x="457200" y="1084438"/>
            <a:ext cx="8229600" cy="5507803"/>
          </a:xfrm>
        </p:spPr>
        <p:txBody>
          <a:bodyPr>
            <a:normAutofit fontScale="92500" lnSpcReduction="20000"/>
          </a:bodyPr>
          <a:lstStyle/>
          <a:p>
            <a:r>
              <a:rPr lang="en-US" sz="2400" dirty="0" smtClean="0"/>
              <a:t>All federations have fiscal disparities amongst states</a:t>
            </a:r>
          </a:p>
          <a:p>
            <a:pPr lvl="1"/>
            <a:r>
              <a:rPr lang="en-US" sz="2400" dirty="0" smtClean="0"/>
              <a:t>So most federations have some measures to address these disparities (USA major exception)</a:t>
            </a:r>
          </a:p>
          <a:p>
            <a:pPr lvl="1"/>
            <a:r>
              <a:rPr lang="en-US" sz="2400" dirty="0" smtClean="0"/>
              <a:t>But the extent to which they “equalize” varies greatly as do the mechanisms</a:t>
            </a:r>
            <a:r>
              <a:rPr lang="en-US" sz="2000" dirty="0" smtClean="0"/>
              <a:t> </a:t>
            </a:r>
          </a:p>
          <a:p>
            <a:r>
              <a:rPr lang="en-US" sz="2400" dirty="0" smtClean="0"/>
              <a:t>Some approaches focus on reduce disparities in fiscal capacity, others on reducing disparities in need:</a:t>
            </a:r>
          </a:p>
          <a:p>
            <a:pPr lvl="1"/>
            <a:r>
              <a:rPr lang="en-US" sz="2400" dirty="0" smtClean="0"/>
              <a:t>Fiscal capacity measures ability to raise revenues measured against a notional average of states (though it may exclude some revenues, </a:t>
            </a:r>
            <a:r>
              <a:rPr lang="en-US" sz="2400" dirty="0" err="1" smtClean="0"/>
              <a:t>e.g</a:t>
            </a:r>
            <a:r>
              <a:rPr lang="en-US" sz="2400" dirty="0" smtClean="0"/>
              <a:t> natural resources)</a:t>
            </a:r>
          </a:p>
          <a:p>
            <a:pPr lvl="1"/>
            <a:r>
              <a:rPr lang="en-US" sz="2400" dirty="0" smtClean="0"/>
              <a:t>Need looks a programmatic requirements given characteristics of each state</a:t>
            </a:r>
          </a:p>
          <a:p>
            <a:pPr lvl="1"/>
            <a:r>
              <a:rPr lang="en-US" sz="2400" dirty="0" smtClean="0"/>
              <a:t>Both can be technically very complex and contentious; many </a:t>
            </a:r>
            <a:r>
              <a:rPr lang="en-US" sz="2400" dirty="0"/>
              <a:t>L</a:t>
            </a:r>
            <a:r>
              <a:rPr lang="en-US" sz="2400" dirty="0" smtClean="0"/>
              <a:t>DC federations have very rough proxies for need</a:t>
            </a:r>
            <a:endParaRPr lang="en-US" sz="2400" dirty="0"/>
          </a:p>
          <a:p>
            <a:r>
              <a:rPr lang="en-US" sz="2400" dirty="0" smtClean="0"/>
              <a:t>Gross equalization programs bring poorer states up to some national standard, while net equalization programs bring all close to a national standard, some up and some down </a:t>
            </a:r>
          </a:p>
          <a:p>
            <a:endParaRPr lang="en-US" sz="2400" dirty="0"/>
          </a:p>
        </p:txBody>
      </p:sp>
    </p:spTree>
    <p:extLst>
      <p:ext uri="{BB962C8B-B14F-4D97-AF65-F5344CB8AC3E}">
        <p14:creationId xmlns:p14="http://schemas.microsoft.com/office/powerpoint/2010/main" val="1169891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152</TotalTime>
  <Words>1275</Words>
  <Application>Microsoft Macintosh PowerPoint</Application>
  <PresentationFormat>On-screen Show (4:3)</PresentationFormat>
  <Paragraphs>108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Workshop with the Ministry of Planning and Finance on  Fiscal Federalism  Module Two: Revenue Sharing</vt:lpstr>
      <vt:lpstr>Sharing What?</vt:lpstr>
      <vt:lpstr>Constitutional and Legal Provisions</vt:lpstr>
      <vt:lpstr>Objectives of Revenue Sharing</vt:lpstr>
      <vt:lpstr>Tax Sharing vs. Fiscal Transfers</vt:lpstr>
      <vt:lpstr>Equity, Derivation, Need</vt:lpstr>
      <vt:lpstr>Natural Resources</vt:lpstr>
      <vt:lpstr>Natural Resources (cont’d)</vt:lpstr>
      <vt:lpstr>Equalization Programs</vt:lpstr>
      <vt:lpstr>Issues in Designing Equalization Formulas</vt:lpstr>
      <vt:lpstr>Local Governments</vt:lpstr>
      <vt:lpstr>Auditing and Accountability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with the Ministry of Planning and Finance on  Fiscal Federalism  Session Two: Revenue Sharing</dc:title>
  <dc:creator>george anderson</dc:creator>
  <cp:lastModifiedBy>george anderson</cp:lastModifiedBy>
  <cp:revision>16</cp:revision>
  <dcterms:created xsi:type="dcterms:W3CDTF">2019-03-27T03:46:00Z</dcterms:created>
  <dcterms:modified xsi:type="dcterms:W3CDTF">2019-03-27T10:59:56Z</dcterms:modified>
</cp:coreProperties>
</file>