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12" y="-2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643783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1827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6177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777239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2836636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431C566F-D4C5-C442-891D-631826BEE537}"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4271131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431C566F-D4C5-C442-891D-631826BEE537}" type="datetimeFigureOut">
              <a:rPr lang="en-US" smtClean="0"/>
              <a:t>19-03-27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348154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431C566F-D4C5-C442-891D-631826BEE537}" type="datetimeFigureOut">
              <a:rPr lang="en-US" smtClean="0"/>
              <a:t>19-03-27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73167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1C566F-D4C5-C442-891D-631826BEE537}" type="datetimeFigureOut">
              <a:rPr lang="en-US" smtClean="0"/>
              <a:t>19-03-27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3551397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31C566F-D4C5-C442-891D-631826BEE537}"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290475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31C566F-D4C5-C442-891D-631826BEE537}"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934973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C566F-D4C5-C442-891D-631826BEE537}" type="datetimeFigureOut">
              <a:rPr lang="en-US" smtClean="0"/>
              <a:t>19-03-27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2572C-5B6F-4E48-BDB2-9BF5A0CB3839}" type="slidenum">
              <a:rPr lang="en-US" smtClean="0"/>
              <a:t>‹#›</a:t>
            </a:fld>
            <a:endParaRPr lang="en-US"/>
          </a:p>
        </p:txBody>
      </p:sp>
    </p:spTree>
    <p:extLst>
      <p:ext uri="{BB962C8B-B14F-4D97-AF65-F5344CB8AC3E}">
        <p14:creationId xmlns:p14="http://schemas.microsoft.com/office/powerpoint/2010/main" val="162411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392823"/>
          </a:xfrm>
        </p:spPr>
        <p:txBody>
          <a:bodyPr>
            <a:normAutofit fontScale="90000"/>
          </a:bodyPr>
          <a:lstStyle/>
          <a:p>
            <a:r>
              <a:rPr lang="en-US" sz="3100" dirty="0" smtClean="0"/>
              <a:t>Workshop with the Ministry of Planning and </a:t>
            </a:r>
            <a:br>
              <a:rPr lang="en-US" sz="3100" dirty="0" smtClean="0"/>
            </a:br>
            <a:r>
              <a:rPr lang="en-US" sz="3100" dirty="0" smtClean="0"/>
              <a:t>Finance on</a:t>
            </a:r>
            <a:br>
              <a:rPr lang="en-US" sz="3100" dirty="0" smtClean="0"/>
            </a:br>
            <a:r>
              <a:rPr lang="en-US" sz="3100" dirty="0" smtClean="0"/>
              <a:t/>
            </a:r>
            <a:br>
              <a:rPr lang="en-US" sz="3100" dirty="0" smtClean="0"/>
            </a:br>
            <a:r>
              <a:rPr lang="en-US" sz="3600" dirty="0" smtClean="0"/>
              <a:t>Fiscal Federalism</a:t>
            </a:r>
            <a:br>
              <a:rPr lang="en-US" sz="3600" dirty="0" smtClean="0"/>
            </a:br>
            <a:r>
              <a:rPr lang="en-US" sz="3600" dirty="0" smtClean="0"/>
              <a:t/>
            </a:r>
            <a:br>
              <a:rPr lang="en-US" sz="3600" dirty="0" smtClean="0"/>
            </a:br>
            <a:r>
              <a:rPr lang="en-US" sz="3600" dirty="0" smtClean="0"/>
              <a:t>Module Two: Division of Powers</a:t>
            </a:r>
            <a:br>
              <a:rPr lang="en-US" sz="3600" dirty="0" smtClean="0"/>
            </a:br>
            <a:r>
              <a:rPr lang="en-US" sz="3600" dirty="0"/>
              <a:t/>
            </a:r>
            <a:br>
              <a:rPr lang="en-US" sz="3600" dirty="0"/>
            </a:br>
            <a:r>
              <a:rPr lang="en-US" sz="2800" dirty="0"/>
              <a:t/>
            </a:r>
            <a:br>
              <a:rPr lang="en-US" sz="2800" dirty="0"/>
            </a:br>
            <a:r>
              <a:rPr lang="en-US" sz="2800" dirty="0" smtClean="0"/>
              <a:t>George Anderson</a:t>
            </a:r>
            <a:br>
              <a:rPr lang="en-US" sz="2800" dirty="0" smtClean="0"/>
            </a:br>
            <a:r>
              <a:rPr lang="en-US" sz="2800" dirty="0"/>
              <a:t/>
            </a:r>
            <a:br>
              <a:rPr lang="en-US" sz="2800" dirty="0"/>
            </a:br>
            <a:r>
              <a:rPr lang="en-US" sz="2800" dirty="0" smtClean="0"/>
              <a:t>Nay </a:t>
            </a:r>
            <a:r>
              <a:rPr lang="en-US" sz="2800" dirty="0" err="1" smtClean="0"/>
              <a:t>Pyi</a:t>
            </a:r>
            <a:r>
              <a:rPr lang="en-US" sz="2800" smtClean="0"/>
              <a:t> Taw</a:t>
            </a:r>
            <a:br>
              <a:rPr lang="en-US" sz="2800" smtClean="0"/>
            </a:br>
            <a:r>
              <a:rPr lang="en-US" sz="2800" smtClean="0"/>
              <a:t>March, 2019</a:t>
            </a:r>
            <a:endParaRPr lang="en-US" sz="2800" dirty="0"/>
          </a:p>
        </p:txBody>
      </p:sp>
    </p:spTree>
    <p:extLst>
      <p:ext uri="{BB962C8B-B14F-4D97-AF65-F5344CB8AC3E}">
        <p14:creationId xmlns:p14="http://schemas.microsoft.com/office/powerpoint/2010/main" val="1389295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18058"/>
          </a:xfrm>
        </p:spPr>
        <p:txBody>
          <a:bodyPr>
            <a:normAutofit/>
          </a:bodyPr>
          <a:lstStyle/>
          <a:p>
            <a:r>
              <a:rPr lang="en-US" sz="3200" dirty="0" smtClean="0"/>
              <a:t>Two Basic Models for Assigning Powers</a:t>
            </a:r>
            <a:endParaRPr lang="en-US" sz="3200" dirty="0"/>
          </a:p>
        </p:txBody>
      </p:sp>
      <p:sp>
        <p:nvSpPr>
          <p:cNvPr id="3" name="Content Placeholder 2"/>
          <p:cNvSpPr>
            <a:spLocks noGrp="1"/>
          </p:cNvSpPr>
          <p:nvPr>
            <p:ph idx="1"/>
          </p:nvPr>
        </p:nvSpPr>
        <p:spPr>
          <a:xfrm>
            <a:off x="457200" y="1192696"/>
            <a:ext cx="8229600" cy="4933467"/>
          </a:xfrm>
        </p:spPr>
        <p:txBody>
          <a:bodyPr>
            <a:normAutofit lnSpcReduction="10000"/>
          </a:bodyPr>
          <a:lstStyle/>
          <a:p>
            <a:r>
              <a:rPr lang="en-US" sz="2400" dirty="0" smtClean="0"/>
              <a:t>Dualist model</a:t>
            </a:r>
          </a:p>
          <a:p>
            <a:pPr lvl="1"/>
            <a:r>
              <a:rPr lang="en-US" sz="2400" dirty="0" smtClean="0"/>
              <a:t>Each order with distinct powers, which it administers itself</a:t>
            </a:r>
          </a:p>
          <a:p>
            <a:pPr lvl="1"/>
            <a:r>
              <a:rPr lang="en-US" sz="2400" dirty="0" smtClean="0"/>
              <a:t>But many subjects have national and regional interest</a:t>
            </a:r>
          </a:p>
          <a:p>
            <a:pPr lvl="1"/>
            <a:r>
              <a:rPr lang="en-US" sz="2400" dirty="0" smtClean="0"/>
              <a:t>Long lists of powers often provide for overlaps</a:t>
            </a:r>
          </a:p>
          <a:p>
            <a:pPr lvl="1"/>
            <a:r>
              <a:rPr lang="en-US" sz="2400" dirty="0" smtClean="0"/>
              <a:t>Spending power can be used to influence states</a:t>
            </a:r>
          </a:p>
          <a:p>
            <a:r>
              <a:rPr lang="en-US" sz="2400" dirty="0" smtClean="0"/>
              <a:t>Integrated model</a:t>
            </a:r>
          </a:p>
          <a:p>
            <a:pPr lvl="1"/>
            <a:r>
              <a:rPr lang="en-US" sz="2400" dirty="0" smtClean="0"/>
              <a:t>Most powers concurrent, with federal </a:t>
            </a:r>
            <a:r>
              <a:rPr lang="en-US" sz="2400" dirty="0" err="1" smtClean="0"/>
              <a:t>paramountcy</a:t>
            </a:r>
            <a:r>
              <a:rPr lang="en-US" sz="2400" dirty="0" smtClean="0"/>
              <a:t>, and usually state administration</a:t>
            </a:r>
          </a:p>
          <a:p>
            <a:pPr lvl="1"/>
            <a:r>
              <a:rPr lang="en-US" sz="2400" dirty="0" smtClean="0"/>
              <a:t>Recognizes joint interest in many subjects</a:t>
            </a:r>
          </a:p>
          <a:p>
            <a:pPr lvl="1"/>
            <a:r>
              <a:rPr lang="en-US" sz="2400" dirty="0" smtClean="0"/>
              <a:t>But federal laws often so detailed as to limit discretion by states</a:t>
            </a:r>
          </a:p>
          <a:p>
            <a:r>
              <a:rPr lang="en-US" sz="2400" dirty="0" smtClean="0"/>
              <a:t>In practice, there can be mixing of the two models</a:t>
            </a:r>
            <a:endParaRPr lang="en-US" sz="2400" dirty="0"/>
          </a:p>
        </p:txBody>
      </p:sp>
    </p:spTree>
    <p:extLst>
      <p:ext uri="{BB962C8B-B14F-4D97-AF65-F5344CB8AC3E}">
        <p14:creationId xmlns:p14="http://schemas.microsoft.com/office/powerpoint/2010/main" val="1353880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40610"/>
          </a:xfrm>
        </p:spPr>
        <p:txBody>
          <a:bodyPr>
            <a:normAutofit/>
          </a:bodyPr>
          <a:lstStyle/>
          <a:p>
            <a:r>
              <a:rPr lang="en-US" sz="3200" dirty="0" smtClean="0"/>
              <a:t>Patterns in the distribution of powers</a:t>
            </a:r>
            <a:endParaRPr lang="en-US" sz="3200" dirty="0"/>
          </a:p>
        </p:txBody>
      </p:sp>
      <p:sp>
        <p:nvSpPr>
          <p:cNvPr id="3" name="Content Placeholder 2"/>
          <p:cNvSpPr>
            <a:spLocks noGrp="1"/>
          </p:cNvSpPr>
          <p:nvPr>
            <p:ph idx="1"/>
          </p:nvPr>
        </p:nvSpPr>
        <p:spPr>
          <a:xfrm>
            <a:off x="457200" y="1270144"/>
            <a:ext cx="8229600" cy="5142532"/>
          </a:xfrm>
        </p:spPr>
        <p:txBody>
          <a:bodyPr>
            <a:normAutofit/>
          </a:bodyPr>
          <a:lstStyle/>
          <a:p>
            <a:r>
              <a:rPr lang="en-US" sz="2400" dirty="0" smtClean="0"/>
              <a:t>Great variety and range from centralized to decentralized federations</a:t>
            </a:r>
          </a:p>
          <a:p>
            <a:r>
              <a:rPr lang="en-US" sz="2400" dirty="0" smtClean="0"/>
              <a:t>Some subjects almost always federal, others almost always state, but many can be either or both</a:t>
            </a:r>
          </a:p>
          <a:p>
            <a:r>
              <a:rPr lang="en-US" sz="2400" dirty="0" smtClean="0"/>
              <a:t>Constitutions allocate legislative powers which can be distinct from expenditure authority—hence importance of spending power in dualist federations</a:t>
            </a:r>
          </a:p>
          <a:p>
            <a:r>
              <a:rPr lang="en-US" sz="2400" dirty="0" smtClean="0"/>
              <a:t>Lists of powers can be exhaustive (</a:t>
            </a:r>
            <a:r>
              <a:rPr lang="en-US" sz="2400" dirty="0"/>
              <a:t>I</a:t>
            </a:r>
            <a:r>
              <a:rPr lang="en-US" sz="2400" dirty="0" smtClean="0"/>
              <a:t>ndia) or short (USA)</a:t>
            </a:r>
          </a:p>
          <a:p>
            <a:r>
              <a:rPr lang="en-US" sz="2400" dirty="0" smtClean="0"/>
              <a:t>No simple formula for assignment, e.g. “subsidiarity” hard to apply</a:t>
            </a:r>
          </a:p>
          <a:p>
            <a:r>
              <a:rPr lang="en-US" sz="2400" dirty="0" smtClean="0"/>
              <a:t>Some federations have some asymmetry, giving some states more powers than other, but usually very limited</a:t>
            </a:r>
            <a:endParaRPr lang="en-US" sz="2400" dirty="0"/>
          </a:p>
        </p:txBody>
      </p:sp>
    </p:spTree>
    <p:extLst>
      <p:ext uri="{BB962C8B-B14F-4D97-AF65-F5344CB8AC3E}">
        <p14:creationId xmlns:p14="http://schemas.microsoft.com/office/powerpoint/2010/main" val="179125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0995"/>
          </a:xfrm>
        </p:spPr>
        <p:txBody>
          <a:bodyPr>
            <a:normAutofit/>
          </a:bodyPr>
          <a:lstStyle/>
          <a:p>
            <a:r>
              <a:rPr lang="en-US" sz="3200" dirty="0" smtClean="0"/>
              <a:t>Dealing with Conflicts over Powers</a:t>
            </a:r>
            <a:endParaRPr lang="en-US" sz="3200" dirty="0"/>
          </a:p>
        </p:txBody>
      </p:sp>
      <p:sp>
        <p:nvSpPr>
          <p:cNvPr id="3" name="Content Placeholder 2"/>
          <p:cNvSpPr>
            <a:spLocks noGrp="1"/>
          </p:cNvSpPr>
          <p:nvPr>
            <p:ph idx="1"/>
          </p:nvPr>
        </p:nvSpPr>
        <p:spPr/>
        <p:txBody>
          <a:bodyPr>
            <a:normAutofit/>
          </a:bodyPr>
          <a:lstStyle/>
          <a:p>
            <a:r>
              <a:rPr lang="en-US" sz="2400" dirty="0" smtClean="0"/>
              <a:t>If legal dispute, typically handled by top court.  But some federations use referendums (Switzerland) or upper house (Ethiopia)</a:t>
            </a:r>
          </a:p>
          <a:p>
            <a:r>
              <a:rPr lang="en-US" sz="2400" dirty="0" smtClean="0"/>
              <a:t>Emergency or other overriding federal power can be used in some federations.</a:t>
            </a:r>
          </a:p>
          <a:p>
            <a:r>
              <a:rPr lang="en-US" sz="2400" dirty="0" smtClean="0"/>
              <a:t>If issue is mainly political, can be addressed through negotiations or tests of strength in elections (or referendums)</a:t>
            </a:r>
          </a:p>
          <a:p>
            <a:r>
              <a:rPr lang="en-US" sz="2400" dirty="0" smtClean="0"/>
              <a:t>Amending constitutions usually has a high hurdle, which may require some combination of special majority in national legislature and/or a national referendum, and consent of some specified number or weight of states</a:t>
            </a:r>
            <a:endParaRPr lang="en-US" sz="2400" dirty="0"/>
          </a:p>
        </p:txBody>
      </p:sp>
    </p:spTree>
    <p:extLst>
      <p:ext uri="{BB962C8B-B14F-4D97-AF65-F5344CB8AC3E}">
        <p14:creationId xmlns:p14="http://schemas.microsoft.com/office/powerpoint/2010/main" val="4145986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2183"/>
          </a:xfrm>
        </p:spPr>
        <p:txBody>
          <a:bodyPr>
            <a:normAutofit/>
          </a:bodyPr>
          <a:lstStyle/>
          <a:p>
            <a:r>
              <a:rPr lang="en-US" sz="3200" dirty="0" smtClean="0"/>
              <a:t>Examples of allocations of some powers</a:t>
            </a:r>
            <a:endParaRPr lang="en-US" sz="3200" dirty="0"/>
          </a:p>
        </p:txBody>
      </p:sp>
      <p:sp>
        <p:nvSpPr>
          <p:cNvPr id="3" name="Content Placeholder 2"/>
          <p:cNvSpPr>
            <a:spLocks noGrp="1"/>
          </p:cNvSpPr>
          <p:nvPr>
            <p:ph idx="1"/>
          </p:nvPr>
        </p:nvSpPr>
        <p:spPr>
          <a:xfrm>
            <a:off x="457200" y="1006822"/>
            <a:ext cx="8229600" cy="5312916"/>
          </a:xfrm>
        </p:spPr>
        <p:txBody>
          <a:bodyPr>
            <a:normAutofit lnSpcReduction="10000"/>
          </a:bodyPr>
          <a:lstStyle/>
          <a:p>
            <a:r>
              <a:rPr lang="en-US" sz="2400" dirty="0" smtClean="0"/>
              <a:t>Currency, post, </a:t>
            </a:r>
            <a:r>
              <a:rPr lang="en-US" sz="2400" dirty="0" err="1" smtClean="0"/>
              <a:t>defence</a:t>
            </a:r>
            <a:r>
              <a:rPr lang="en-US" sz="2400" dirty="0" smtClean="0"/>
              <a:t>, treaty ratification, external trade, internal trade (market) always federal or mainly federal</a:t>
            </a:r>
          </a:p>
          <a:p>
            <a:r>
              <a:rPr lang="en-US" sz="2400" dirty="0" smtClean="0"/>
              <a:t>Local government, primary and secondary schools, non-research health care facilities, some social assistance usually state or mainly state</a:t>
            </a:r>
          </a:p>
          <a:p>
            <a:r>
              <a:rPr lang="en-US" sz="2400" dirty="0" smtClean="0"/>
              <a:t>Some subjects sometimes divided:</a:t>
            </a:r>
          </a:p>
          <a:p>
            <a:pPr lvl="1"/>
            <a:r>
              <a:rPr lang="en-US" sz="2400" dirty="0" smtClean="0"/>
              <a:t>Education: operation of schools </a:t>
            </a:r>
            <a:r>
              <a:rPr lang="en-US" sz="2400" dirty="0" err="1" smtClean="0"/>
              <a:t>etc</a:t>
            </a:r>
            <a:r>
              <a:rPr lang="en-US" sz="2400" dirty="0" smtClean="0"/>
              <a:t> state, but national role in curriculum and universities</a:t>
            </a:r>
          </a:p>
          <a:p>
            <a:pPr lvl="1"/>
            <a:r>
              <a:rPr lang="en-US" sz="2400" dirty="0" smtClean="0"/>
              <a:t>Health: public health, drugs, health insurance, professional qualifications research, major hospitals federal while local hospitals </a:t>
            </a:r>
            <a:r>
              <a:rPr lang="en-US" sz="2400" dirty="0" err="1" smtClean="0"/>
              <a:t>etc</a:t>
            </a:r>
            <a:r>
              <a:rPr lang="en-US" sz="2400" dirty="0" smtClean="0"/>
              <a:t> state</a:t>
            </a:r>
          </a:p>
          <a:p>
            <a:pPr lvl="1"/>
            <a:r>
              <a:rPr lang="en-US" sz="2400" dirty="0" smtClean="0"/>
              <a:t>Police: often different kinds of police for different kinds of policing</a:t>
            </a:r>
          </a:p>
          <a:p>
            <a:pPr lvl="1"/>
            <a:r>
              <a:rPr lang="en-US" sz="2400" dirty="0" smtClean="0"/>
              <a:t>Major infrastructure federal, local state</a:t>
            </a:r>
          </a:p>
        </p:txBody>
      </p:sp>
    </p:spTree>
    <p:extLst>
      <p:ext uri="{BB962C8B-B14F-4D97-AF65-F5344CB8AC3E}">
        <p14:creationId xmlns:p14="http://schemas.microsoft.com/office/powerpoint/2010/main" val="446624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120"/>
          </a:xfrm>
        </p:spPr>
        <p:txBody>
          <a:bodyPr>
            <a:normAutofit/>
          </a:bodyPr>
          <a:lstStyle/>
          <a:p>
            <a:r>
              <a:rPr lang="en-US" sz="3200" dirty="0" smtClean="0"/>
              <a:t>Examples of allocations (cont’d)</a:t>
            </a:r>
            <a:endParaRPr lang="en-US" sz="3200" dirty="0"/>
          </a:p>
        </p:txBody>
      </p:sp>
      <p:sp>
        <p:nvSpPr>
          <p:cNvPr id="3" name="Content Placeholder 2"/>
          <p:cNvSpPr>
            <a:spLocks noGrp="1"/>
          </p:cNvSpPr>
          <p:nvPr>
            <p:ph idx="1"/>
          </p:nvPr>
        </p:nvSpPr>
        <p:spPr>
          <a:xfrm>
            <a:off x="457200" y="1239164"/>
            <a:ext cx="8229600" cy="4886999"/>
          </a:xfrm>
        </p:spPr>
        <p:txBody>
          <a:bodyPr>
            <a:normAutofit/>
          </a:bodyPr>
          <a:lstStyle/>
          <a:p>
            <a:r>
              <a:rPr lang="en-US" sz="2400" dirty="0" smtClean="0"/>
              <a:t>Income security, unemployment insurance, pensions can be concurrent, joint or federal</a:t>
            </a:r>
          </a:p>
          <a:p>
            <a:r>
              <a:rPr lang="en-US" sz="2400" dirty="0" smtClean="0"/>
              <a:t>No clear pattern re agriculture, natural resources, criminal law</a:t>
            </a:r>
          </a:p>
          <a:p>
            <a:r>
              <a:rPr lang="en-US" sz="2400" dirty="0" smtClean="0"/>
              <a:t>Many constitutions have no head of power for the environment, so it is covered by others powers </a:t>
            </a:r>
          </a:p>
          <a:p>
            <a:r>
              <a:rPr lang="en-US" sz="2400" dirty="0" smtClean="0"/>
              <a:t>The varied practice across federations does not mean that there is no role for logic in assigning powers:</a:t>
            </a:r>
          </a:p>
          <a:p>
            <a:pPr lvl="1"/>
            <a:r>
              <a:rPr lang="en-US" sz="2400" dirty="0" smtClean="0"/>
              <a:t>Example of river basins which need integrated management—Spanish model</a:t>
            </a:r>
          </a:p>
          <a:p>
            <a:r>
              <a:rPr lang="en-US" sz="2400" dirty="0" smtClean="0"/>
              <a:t>Assignment of powers is not just technical, but political, reflecting nature and history of a country</a:t>
            </a:r>
            <a:endParaRPr lang="en-US" sz="2400" dirty="0"/>
          </a:p>
        </p:txBody>
      </p:sp>
    </p:spTree>
    <p:extLst>
      <p:ext uri="{BB962C8B-B14F-4D97-AF65-F5344CB8AC3E}">
        <p14:creationId xmlns:p14="http://schemas.microsoft.com/office/powerpoint/2010/main" val="3101617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652"/>
          </a:xfrm>
        </p:spPr>
        <p:txBody>
          <a:bodyPr>
            <a:normAutofit/>
          </a:bodyPr>
          <a:lstStyle/>
          <a:p>
            <a:r>
              <a:rPr lang="en-US" sz="3200" dirty="0" smtClean="0"/>
              <a:t>South Africa’s Model</a:t>
            </a:r>
            <a:endParaRPr lang="en-US" sz="3200" dirty="0"/>
          </a:p>
        </p:txBody>
      </p:sp>
      <p:sp>
        <p:nvSpPr>
          <p:cNvPr id="3" name="Content Placeholder 2"/>
          <p:cNvSpPr>
            <a:spLocks noGrp="1"/>
          </p:cNvSpPr>
          <p:nvPr>
            <p:ph idx="1"/>
          </p:nvPr>
        </p:nvSpPr>
        <p:spPr>
          <a:xfrm>
            <a:off x="457200" y="1053290"/>
            <a:ext cx="8229600" cy="5072874"/>
          </a:xfrm>
        </p:spPr>
        <p:txBody>
          <a:bodyPr>
            <a:normAutofit lnSpcReduction="10000"/>
          </a:bodyPr>
          <a:lstStyle/>
          <a:p>
            <a:r>
              <a:rPr lang="en-US" sz="2400" dirty="0" smtClean="0"/>
              <a:t>Concurrent national and provincial</a:t>
            </a:r>
          </a:p>
          <a:p>
            <a:pPr lvl="1"/>
            <a:r>
              <a:rPr lang="en-US" sz="2400" dirty="0" smtClean="0"/>
              <a:t>Forests, agriculture, local airports, animal control, casinos, consumer protection, disaster management, education, environment, health services, housing, language policy, police (separate provision), public transport, provincial public works, regional planning, road traffic, tourism, urban and rural development, welfare services,  vehicle licensing</a:t>
            </a:r>
            <a:endParaRPr lang="en-US" sz="2400" dirty="0"/>
          </a:p>
          <a:p>
            <a:r>
              <a:rPr lang="en-US" sz="2400" dirty="0" smtClean="0"/>
              <a:t>Exclusive provincial</a:t>
            </a:r>
          </a:p>
          <a:p>
            <a:pPr lvl="1"/>
            <a:r>
              <a:rPr lang="en-US" sz="2400" dirty="0" smtClean="0"/>
              <a:t>Abattoirs, ambulance services, libraries, liquor licenses, local museums, provincial planning, provincial roads, veterinary services, beaches, billboards, cemeteries, control of public nuisances, fencing, local sport facilities, markets, </a:t>
            </a:r>
            <a:r>
              <a:rPr lang="en-US" sz="2400" dirty="0" err="1" smtClean="0"/>
              <a:t>steet</a:t>
            </a:r>
            <a:r>
              <a:rPr lang="en-US" sz="2400" dirty="0" smtClean="0"/>
              <a:t> lighting, parking</a:t>
            </a:r>
            <a:endParaRPr lang="en-US" sz="2400" dirty="0"/>
          </a:p>
        </p:txBody>
      </p:sp>
    </p:spTree>
    <p:extLst>
      <p:ext uri="{BB962C8B-B14F-4D97-AF65-F5344CB8AC3E}">
        <p14:creationId xmlns:p14="http://schemas.microsoft.com/office/powerpoint/2010/main" val="590141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71589"/>
          </a:xfrm>
        </p:spPr>
        <p:txBody>
          <a:bodyPr>
            <a:normAutofit fontScale="90000"/>
          </a:bodyPr>
          <a:lstStyle/>
          <a:p>
            <a:r>
              <a:rPr lang="en-US" sz="3200" dirty="0" smtClean="0"/>
              <a:t>Fiscal Implications of the Distribution of </a:t>
            </a:r>
            <a:br>
              <a:rPr lang="en-US" sz="3200" dirty="0" smtClean="0"/>
            </a:br>
            <a:r>
              <a:rPr lang="en-US" sz="3200" dirty="0" smtClean="0"/>
              <a:t>Legislative Powers</a:t>
            </a:r>
            <a:endParaRPr lang="en-US" sz="3200" dirty="0"/>
          </a:p>
        </p:txBody>
      </p:sp>
      <p:sp>
        <p:nvSpPr>
          <p:cNvPr id="3" name="Content Placeholder 2"/>
          <p:cNvSpPr>
            <a:spLocks noGrp="1"/>
          </p:cNvSpPr>
          <p:nvPr>
            <p:ph idx="1"/>
          </p:nvPr>
        </p:nvSpPr>
        <p:spPr>
          <a:xfrm>
            <a:off x="457200" y="1363082"/>
            <a:ext cx="8229600" cy="5018614"/>
          </a:xfrm>
        </p:spPr>
        <p:txBody>
          <a:bodyPr>
            <a:normAutofit/>
          </a:bodyPr>
          <a:lstStyle/>
          <a:p>
            <a:r>
              <a:rPr lang="en-US" sz="2400" dirty="0" smtClean="0"/>
              <a:t>The big spending areas in government are typically </a:t>
            </a:r>
            <a:r>
              <a:rPr lang="en-US" sz="2400" dirty="0" err="1" smtClean="0"/>
              <a:t>defence</a:t>
            </a:r>
            <a:r>
              <a:rPr lang="en-US" sz="2400" dirty="0" smtClean="0"/>
              <a:t>, infrastructure, health, education, and income </a:t>
            </a:r>
            <a:r>
              <a:rPr lang="en-US" sz="2400" dirty="0" smtClean="0"/>
              <a:t>security. The </a:t>
            </a:r>
            <a:r>
              <a:rPr lang="en-US" sz="2400" dirty="0" smtClean="0"/>
              <a:t>priority of </a:t>
            </a:r>
            <a:r>
              <a:rPr lang="en-US" sz="2400" dirty="0" smtClean="0"/>
              <a:t>each </a:t>
            </a:r>
            <a:r>
              <a:rPr lang="en-US" sz="2400" dirty="0" smtClean="0"/>
              <a:t>can vary considerably over time, e.g. war vs. peace, level of development</a:t>
            </a:r>
          </a:p>
          <a:p>
            <a:r>
              <a:rPr lang="en-US" sz="2400" dirty="0" smtClean="0"/>
              <a:t>States </a:t>
            </a:r>
            <a:r>
              <a:rPr lang="en-US" sz="2400" dirty="0" smtClean="0"/>
              <a:t>and local governments often account for a significant share of expenditure because they deliver expensive programs in health, education and social </a:t>
            </a:r>
            <a:r>
              <a:rPr lang="en-US" sz="2400" dirty="0" smtClean="0"/>
              <a:t>services, whether because of concurrency, state exclusive responsibility, or federal influence through the spending </a:t>
            </a:r>
            <a:r>
              <a:rPr lang="en-US" sz="2400" smtClean="0"/>
              <a:t>power.</a:t>
            </a:r>
            <a:endParaRPr lang="en-US" sz="2400" dirty="0" smtClean="0"/>
          </a:p>
          <a:p>
            <a:r>
              <a:rPr lang="en-US" sz="2400" dirty="0" smtClean="0"/>
              <a:t>The assignment of responsibility to</a:t>
            </a:r>
            <a:r>
              <a:rPr lang="en-US" sz="2400" b="1" dirty="0" smtClean="0"/>
              <a:t> deliver</a:t>
            </a:r>
            <a:r>
              <a:rPr lang="en-US" sz="2400" dirty="0" smtClean="0"/>
              <a:t> these services (which is different from legislating the programs) will shape the respective fiscal needs of the different orders of government—federal, state and local.</a:t>
            </a:r>
            <a:endParaRPr lang="en-US" sz="2400" dirty="0"/>
          </a:p>
        </p:txBody>
      </p:sp>
    </p:spTree>
    <p:extLst>
      <p:ext uri="{BB962C8B-B14F-4D97-AF65-F5344CB8AC3E}">
        <p14:creationId xmlns:p14="http://schemas.microsoft.com/office/powerpoint/2010/main" val="2270242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152</TotalTime>
  <Words>737</Words>
  <Application>Microsoft Macintosh PowerPoint</Application>
  <PresentationFormat>On-screen Show (4:3)</PresentationFormat>
  <Paragraphs>48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Workshop with the Ministry of Planning and  Finance on  Fiscal Federalism  Module Two: Division of Powers   George Anderson  Nay Pyi Taw March, 2019</vt:lpstr>
      <vt:lpstr>Two Basic Models for Assigning Powers</vt:lpstr>
      <vt:lpstr>Patterns in the distribution of powers</vt:lpstr>
      <vt:lpstr>Dealing with Conflicts over Powers</vt:lpstr>
      <vt:lpstr>Examples of allocations of some powers</vt:lpstr>
      <vt:lpstr>Examples of allocations (cont’d)</vt:lpstr>
      <vt:lpstr>South Africa’s Model</vt:lpstr>
      <vt:lpstr>Fiscal Implications of the Distribution of  Legislative Powers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with the Ministry of Planning and  Finance on  Fiscal Federalism  Module Two: Division of Powers   George Anderson  Nay Pyi Taw March, 2019</dc:title>
  <dc:creator>george anderson</dc:creator>
  <cp:lastModifiedBy>george anderson</cp:lastModifiedBy>
  <cp:revision>12</cp:revision>
  <dcterms:created xsi:type="dcterms:W3CDTF">2019-03-27T11:04:50Z</dcterms:created>
  <dcterms:modified xsi:type="dcterms:W3CDTF">2019-03-28T03:31:53Z</dcterms:modified>
</cp:coreProperties>
</file>