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12" y="-2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643783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418274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61776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777239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431C566F-D4C5-C442-891D-631826BEE537}" type="datetimeFigureOut">
              <a:rPr lang="en-US" smtClean="0"/>
              <a:t>19-03-27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2836636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431C566F-D4C5-C442-891D-631826BEE537}" type="datetimeFigureOut">
              <a:rPr lang="en-US" smtClean="0"/>
              <a:t>19-03-27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4271131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431C566F-D4C5-C442-891D-631826BEE537}" type="datetimeFigureOut">
              <a:rPr lang="en-US" smtClean="0"/>
              <a:t>19-03-27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348154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431C566F-D4C5-C442-891D-631826BEE537}" type="datetimeFigureOut">
              <a:rPr lang="en-US" smtClean="0"/>
              <a:t>19-03-27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473167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1C566F-D4C5-C442-891D-631826BEE537}" type="datetimeFigureOut">
              <a:rPr lang="en-US" smtClean="0"/>
              <a:t>19-03-27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3551397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31C566F-D4C5-C442-891D-631826BEE537}" type="datetimeFigureOut">
              <a:rPr lang="en-US" smtClean="0"/>
              <a:t>19-03-27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2904759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31C566F-D4C5-C442-891D-631826BEE537}" type="datetimeFigureOut">
              <a:rPr lang="en-US" smtClean="0"/>
              <a:t>19-03-27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2572C-5B6F-4E48-BDB2-9BF5A0CB3839}" type="slidenum">
              <a:rPr lang="en-US" smtClean="0"/>
              <a:t>‹#›</a:t>
            </a:fld>
            <a:endParaRPr lang="en-US"/>
          </a:p>
        </p:txBody>
      </p:sp>
    </p:spTree>
    <p:extLst>
      <p:ext uri="{BB962C8B-B14F-4D97-AF65-F5344CB8AC3E}">
        <p14:creationId xmlns:p14="http://schemas.microsoft.com/office/powerpoint/2010/main" val="14934973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C566F-D4C5-C442-891D-631826BEE537}" type="datetimeFigureOut">
              <a:rPr lang="en-US" smtClean="0"/>
              <a:t>19-03-27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2572C-5B6F-4E48-BDB2-9BF5A0CB3839}" type="slidenum">
              <a:rPr lang="en-US" smtClean="0"/>
              <a:t>‹#›</a:t>
            </a:fld>
            <a:endParaRPr lang="en-US"/>
          </a:p>
        </p:txBody>
      </p:sp>
    </p:spTree>
    <p:extLst>
      <p:ext uri="{BB962C8B-B14F-4D97-AF65-F5344CB8AC3E}">
        <p14:creationId xmlns:p14="http://schemas.microsoft.com/office/powerpoint/2010/main" val="1624116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392823"/>
          </a:xfrm>
        </p:spPr>
        <p:txBody>
          <a:bodyPr>
            <a:normAutofit fontScale="90000"/>
          </a:bodyPr>
          <a:lstStyle/>
          <a:p>
            <a:r>
              <a:rPr lang="en-US" sz="3100" dirty="0" smtClean="0"/>
              <a:t>Workshop with the Ministry of Planning and </a:t>
            </a:r>
            <a:br>
              <a:rPr lang="en-US" sz="3100" dirty="0" smtClean="0"/>
            </a:br>
            <a:r>
              <a:rPr lang="en-US" sz="3100" dirty="0" smtClean="0"/>
              <a:t>Finance on</a:t>
            </a:r>
            <a:br>
              <a:rPr lang="en-US" sz="3100" dirty="0" smtClean="0"/>
            </a:br>
            <a:r>
              <a:rPr lang="en-US" sz="3100" dirty="0" smtClean="0"/>
              <a:t/>
            </a:r>
            <a:br>
              <a:rPr lang="en-US" sz="3100" dirty="0" smtClean="0"/>
            </a:br>
            <a:r>
              <a:rPr lang="en-US" sz="3600" dirty="0" smtClean="0"/>
              <a:t>Fiscal Federalism</a:t>
            </a:r>
            <a:br>
              <a:rPr lang="en-US" sz="3600" dirty="0" smtClean="0"/>
            </a:br>
            <a:r>
              <a:rPr lang="en-US" sz="3600" dirty="0" smtClean="0"/>
              <a:t/>
            </a:r>
            <a:br>
              <a:rPr lang="en-US" sz="3600" dirty="0" smtClean="0"/>
            </a:br>
            <a:r>
              <a:rPr lang="en-US" sz="3600" smtClean="0"/>
              <a:t>Module Four: </a:t>
            </a:r>
            <a:r>
              <a:rPr lang="en-US" sz="3600" dirty="0" smtClean="0"/>
              <a:t>Allocation of </a:t>
            </a:r>
            <a:r>
              <a:rPr lang="en-US" sz="3600" smtClean="0"/>
              <a:t>Revenue Powers</a:t>
            </a:r>
            <a:r>
              <a:rPr lang="en-US" sz="3600" dirty="0" smtClean="0"/>
              <a:t/>
            </a:r>
            <a:br>
              <a:rPr lang="en-US" sz="3600" dirty="0" smtClean="0"/>
            </a:br>
            <a:r>
              <a:rPr lang="en-US" sz="3600" dirty="0"/>
              <a:t/>
            </a:r>
            <a:br>
              <a:rPr lang="en-US" sz="3600" dirty="0"/>
            </a:br>
            <a:r>
              <a:rPr lang="en-US" sz="2800" dirty="0"/>
              <a:t/>
            </a:r>
            <a:br>
              <a:rPr lang="en-US" sz="2800" dirty="0"/>
            </a:br>
            <a:r>
              <a:rPr lang="en-US" sz="2800" dirty="0" smtClean="0"/>
              <a:t>George Anderson</a:t>
            </a:r>
            <a:br>
              <a:rPr lang="en-US" sz="2800" dirty="0" smtClean="0"/>
            </a:br>
            <a:r>
              <a:rPr lang="en-US" sz="2800" dirty="0"/>
              <a:t/>
            </a:r>
            <a:br>
              <a:rPr lang="en-US" sz="2800" dirty="0"/>
            </a:br>
            <a:r>
              <a:rPr lang="en-US" sz="2800" dirty="0" smtClean="0"/>
              <a:t>Nay </a:t>
            </a:r>
            <a:r>
              <a:rPr lang="en-US" sz="2800" dirty="0" err="1" smtClean="0"/>
              <a:t>Pyi</a:t>
            </a:r>
            <a:r>
              <a:rPr lang="en-US" sz="2800" dirty="0" smtClean="0"/>
              <a:t> Taw</a:t>
            </a:r>
            <a:br>
              <a:rPr lang="en-US" sz="2800" dirty="0" smtClean="0"/>
            </a:br>
            <a:r>
              <a:rPr lang="en-US" sz="2800" dirty="0" smtClean="0"/>
              <a:t>March, 2019</a:t>
            </a:r>
            <a:endParaRPr lang="en-US" sz="2800" dirty="0"/>
          </a:p>
        </p:txBody>
      </p:sp>
    </p:spTree>
    <p:extLst>
      <p:ext uri="{BB962C8B-B14F-4D97-AF65-F5344CB8AC3E}">
        <p14:creationId xmlns:p14="http://schemas.microsoft.com/office/powerpoint/2010/main" val="1389295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4141"/>
          </a:xfrm>
        </p:spPr>
        <p:txBody>
          <a:bodyPr>
            <a:normAutofit/>
          </a:bodyPr>
          <a:lstStyle/>
          <a:p>
            <a:r>
              <a:rPr lang="en-US" sz="3200" dirty="0" smtClean="0"/>
              <a:t>Property Taxes</a:t>
            </a:r>
            <a:endParaRPr lang="en-US" sz="3200" dirty="0"/>
          </a:p>
        </p:txBody>
      </p:sp>
      <p:sp>
        <p:nvSpPr>
          <p:cNvPr id="3" name="Content Placeholder 2"/>
          <p:cNvSpPr>
            <a:spLocks noGrp="1"/>
          </p:cNvSpPr>
          <p:nvPr>
            <p:ph idx="1"/>
          </p:nvPr>
        </p:nvSpPr>
        <p:spPr>
          <a:xfrm>
            <a:off x="457200" y="1301124"/>
            <a:ext cx="8229600" cy="4825040"/>
          </a:xfrm>
        </p:spPr>
        <p:txBody>
          <a:bodyPr>
            <a:normAutofit/>
          </a:bodyPr>
          <a:lstStyle/>
          <a:p>
            <a:r>
              <a:rPr lang="en-US" sz="2400" dirty="0" smtClean="0"/>
              <a:t>These are typically a local tax, often the principal source of locally generated revenues.</a:t>
            </a:r>
          </a:p>
          <a:p>
            <a:r>
              <a:rPr lang="en-US" sz="2400" dirty="0" smtClean="0"/>
              <a:t>The base is immobile, benefits are tied to the tax, the yield is quite stable and local administration can be effective</a:t>
            </a:r>
          </a:p>
          <a:p>
            <a:r>
              <a:rPr lang="en-US" sz="2400" dirty="0" smtClean="0"/>
              <a:t>Some developing countries have had difficulty implementing property tax because of weak local capacity.  There can be arrangements at the state level to value properties and create a framework in which local governments can levy this tax.</a:t>
            </a:r>
            <a:endParaRPr lang="en-US" sz="2400" dirty="0"/>
          </a:p>
        </p:txBody>
      </p:sp>
    </p:spTree>
    <p:extLst>
      <p:ext uri="{BB962C8B-B14F-4D97-AF65-F5344CB8AC3E}">
        <p14:creationId xmlns:p14="http://schemas.microsoft.com/office/powerpoint/2010/main" val="4105490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735"/>
          </a:xfrm>
        </p:spPr>
        <p:txBody>
          <a:bodyPr>
            <a:normAutofit/>
          </a:bodyPr>
          <a:lstStyle/>
          <a:p>
            <a:r>
              <a:rPr lang="en-US" sz="3200" dirty="0" smtClean="0"/>
              <a:t>Natural Resource Revenues</a:t>
            </a:r>
            <a:endParaRPr lang="en-US" sz="3200" dirty="0"/>
          </a:p>
        </p:txBody>
      </p:sp>
      <p:sp>
        <p:nvSpPr>
          <p:cNvPr id="3" name="Content Placeholder 2"/>
          <p:cNvSpPr>
            <a:spLocks noGrp="1"/>
          </p:cNvSpPr>
          <p:nvPr>
            <p:ph idx="1"/>
          </p:nvPr>
        </p:nvSpPr>
        <p:spPr>
          <a:xfrm>
            <a:off x="457200" y="929373"/>
            <a:ext cx="8229600" cy="5700155"/>
          </a:xfrm>
        </p:spPr>
        <p:txBody>
          <a:bodyPr>
            <a:normAutofit lnSpcReduction="10000"/>
          </a:bodyPr>
          <a:lstStyle/>
          <a:p>
            <a:r>
              <a:rPr lang="en-US" sz="2400" dirty="0" smtClean="0"/>
              <a:t>Natural resource revenues, especially from extractives, can be very large in some cases and a source of major fiscal </a:t>
            </a:r>
            <a:r>
              <a:rPr lang="en-US" sz="2400" dirty="0" err="1" smtClean="0"/>
              <a:t>disparties</a:t>
            </a:r>
            <a:r>
              <a:rPr lang="en-US" sz="2400" dirty="0" smtClean="0"/>
              <a:t> between states.</a:t>
            </a:r>
          </a:p>
          <a:p>
            <a:r>
              <a:rPr lang="en-US" sz="2400" dirty="0" smtClean="0"/>
              <a:t>Such resources are immobile and so can be taxed at the local level.  However, effective resource revenue regimes are complex and often involve negotiations with large, sophisticated corporations whose expertise is far beyond the capacity of some state governments.</a:t>
            </a:r>
          </a:p>
          <a:p>
            <a:r>
              <a:rPr lang="en-US" sz="2400" dirty="0" smtClean="0"/>
              <a:t>There are many potential ways to extract revenues from natural resources and if both levels of government have access to these instruments there can be tax competition.</a:t>
            </a:r>
          </a:p>
          <a:p>
            <a:r>
              <a:rPr lang="en-US" sz="2400" dirty="0" smtClean="0"/>
              <a:t>In developing countries, national governments typically control the management and fiscal levies on extractive resources, but may have sharing arrangements with producing states or states have some limited independent taxing authority</a:t>
            </a:r>
            <a:endParaRPr lang="en-US" sz="2400" dirty="0"/>
          </a:p>
        </p:txBody>
      </p:sp>
    </p:spTree>
    <p:extLst>
      <p:ext uri="{BB962C8B-B14F-4D97-AF65-F5344CB8AC3E}">
        <p14:creationId xmlns:p14="http://schemas.microsoft.com/office/powerpoint/2010/main" val="3391210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6099"/>
          </a:xfrm>
        </p:spPr>
        <p:txBody>
          <a:bodyPr>
            <a:normAutofit/>
          </a:bodyPr>
          <a:lstStyle/>
          <a:p>
            <a:r>
              <a:rPr lang="en-US" sz="3200" dirty="0" smtClean="0"/>
              <a:t>Export and Import Levies</a:t>
            </a:r>
            <a:endParaRPr lang="en-US" sz="3200" dirty="0"/>
          </a:p>
        </p:txBody>
      </p:sp>
      <p:sp>
        <p:nvSpPr>
          <p:cNvPr id="3" name="Content Placeholder 2"/>
          <p:cNvSpPr>
            <a:spLocks noGrp="1"/>
          </p:cNvSpPr>
          <p:nvPr>
            <p:ph idx="1"/>
          </p:nvPr>
        </p:nvSpPr>
        <p:spPr>
          <a:xfrm>
            <a:off x="457200" y="1332102"/>
            <a:ext cx="8229600" cy="4794061"/>
          </a:xfrm>
        </p:spPr>
        <p:txBody>
          <a:bodyPr>
            <a:normAutofit/>
          </a:bodyPr>
          <a:lstStyle/>
          <a:p>
            <a:r>
              <a:rPr lang="en-US" sz="2400" dirty="0" smtClean="0"/>
              <a:t>Export levies have been used by some federal governments as a way to get access to rent from major resource production.  They effectively lower the price of the resource in the domestic market, which may affect state revenues (e.g. royalties).  Import levies have also been used as a way to support domestic producers of natural resources.</a:t>
            </a:r>
          </a:p>
          <a:p>
            <a:r>
              <a:rPr lang="en-US" sz="2400" dirty="0" smtClean="0"/>
              <a:t>More generally, import levies have been a declining revenue source in federations, partly because of trade agreements.</a:t>
            </a:r>
          </a:p>
          <a:p>
            <a:r>
              <a:rPr lang="en-US" sz="2400" dirty="0" smtClean="0"/>
              <a:t>They are collected federally and may be assigned to a general revenue fund for sharing.</a:t>
            </a:r>
            <a:endParaRPr lang="en-US" sz="2400" dirty="0"/>
          </a:p>
        </p:txBody>
      </p:sp>
    </p:spTree>
    <p:extLst>
      <p:ext uri="{BB962C8B-B14F-4D97-AF65-F5344CB8AC3E}">
        <p14:creationId xmlns:p14="http://schemas.microsoft.com/office/powerpoint/2010/main" val="3306233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701204"/>
          </a:xfrm>
        </p:spPr>
        <p:txBody>
          <a:bodyPr>
            <a:normAutofit/>
          </a:bodyPr>
          <a:lstStyle/>
          <a:p>
            <a:r>
              <a:rPr lang="en-US" sz="3200" dirty="0" smtClean="0"/>
              <a:t>Licenses and User Charges</a:t>
            </a:r>
            <a:endParaRPr lang="en-US" sz="3200" dirty="0"/>
          </a:p>
        </p:txBody>
      </p:sp>
      <p:sp>
        <p:nvSpPr>
          <p:cNvPr id="3" name="Content Placeholder 2"/>
          <p:cNvSpPr>
            <a:spLocks noGrp="1"/>
          </p:cNvSpPr>
          <p:nvPr>
            <p:ph idx="1"/>
          </p:nvPr>
        </p:nvSpPr>
        <p:spPr>
          <a:xfrm>
            <a:off x="457200" y="1332102"/>
            <a:ext cx="8229600" cy="5266448"/>
          </a:xfrm>
        </p:spPr>
        <p:txBody>
          <a:bodyPr>
            <a:normAutofit lnSpcReduction="10000"/>
          </a:bodyPr>
          <a:lstStyle/>
          <a:p>
            <a:r>
              <a:rPr lang="en-US" sz="2400" dirty="0" smtClean="0"/>
              <a:t>Some public services, e.g. driving licenses, are of primary benefit to the user and therefore it makes sense to impose a charge for them at the point of service, which may be federal, state or local</a:t>
            </a:r>
          </a:p>
          <a:p>
            <a:r>
              <a:rPr lang="en-US" sz="2400" dirty="0" smtClean="0"/>
              <a:t>They can be an especially important revenue source for local governments providing services such a water, electricity, garbage and some recreational facilities.  They can aim to recover full costs.</a:t>
            </a:r>
          </a:p>
          <a:p>
            <a:r>
              <a:rPr lang="en-US" sz="2400" dirty="0" smtClean="0"/>
              <a:t>Charges can discourage over-use of some services, but when applied to health and education they can lead to a under use of a socially important service. Tolling major roads can be an effective levy that accelerates development of needed infrastructure</a:t>
            </a:r>
          </a:p>
          <a:p>
            <a:r>
              <a:rPr lang="en-US" sz="2400" dirty="0" smtClean="0"/>
              <a:t>They are easy to administer.</a:t>
            </a:r>
            <a:endParaRPr lang="en-US" sz="2400" dirty="0"/>
          </a:p>
        </p:txBody>
      </p:sp>
    </p:spTree>
    <p:extLst>
      <p:ext uri="{BB962C8B-B14F-4D97-AF65-F5344CB8AC3E}">
        <p14:creationId xmlns:p14="http://schemas.microsoft.com/office/powerpoint/2010/main" val="3550696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Excise and Environmental Taxes</a:t>
            </a:r>
            <a:endParaRPr lang="en-US" sz="3200" dirty="0"/>
          </a:p>
        </p:txBody>
      </p:sp>
      <p:sp>
        <p:nvSpPr>
          <p:cNvPr id="3" name="Content Placeholder 2"/>
          <p:cNvSpPr>
            <a:spLocks noGrp="1"/>
          </p:cNvSpPr>
          <p:nvPr>
            <p:ph idx="1"/>
          </p:nvPr>
        </p:nvSpPr>
        <p:spPr>
          <a:xfrm>
            <a:off x="457200" y="1417638"/>
            <a:ext cx="8229600" cy="4708525"/>
          </a:xfrm>
        </p:spPr>
        <p:txBody>
          <a:bodyPr>
            <a:normAutofit/>
          </a:bodyPr>
          <a:lstStyle/>
          <a:p>
            <a:r>
              <a:rPr lang="en-US" sz="2400" dirty="0" smtClean="0"/>
              <a:t>Excise taxes can be used to tax socially undesirable activities, luxuries, and negative externalities (e.g. alcohol, gambling, pollution).  They can also be used as an hypothecated source of revenue for a particular sector (e.g. petrol taxes dedicated to roads).  Finally they can be like a sales tax but limited to specific targets (e.g. hotel taxes).</a:t>
            </a:r>
          </a:p>
          <a:p>
            <a:r>
              <a:rPr lang="en-US" sz="2400" dirty="0" smtClean="0"/>
              <a:t>Most excise taxes are relatively easy to administer, though some environmental taxes (e.g. carbon taxes) present </a:t>
            </a:r>
            <a:r>
              <a:rPr lang="en-US" sz="2400" smtClean="0"/>
              <a:t>technical challenges.</a:t>
            </a:r>
            <a:endParaRPr lang="en-US" sz="2400" dirty="0"/>
          </a:p>
        </p:txBody>
      </p:sp>
    </p:spTree>
    <p:extLst>
      <p:ext uri="{BB962C8B-B14F-4D97-AF65-F5344CB8AC3E}">
        <p14:creationId xmlns:p14="http://schemas.microsoft.com/office/powerpoint/2010/main" val="3882066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623756"/>
          </a:xfrm>
        </p:spPr>
        <p:txBody>
          <a:bodyPr>
            <a:normAutofit/>
          </a:bodyPr>
          <a:lstStyle/>
          <a:p>
            <a:r>
              <a:rPr lang="en-US" sz="3200" dirty="0" smtClean="0"/>
              <a:t>Major Categories of Revenue Sources</a:t>
            </a:r>
            <a:endParaRPr lang="en-US" sz="3200" dirty="0"/>
          </a:p>
        </p:txBody>
      </p:sp>
      <p:sp>
        <p:nvSpPr>
          <p:cNvPr id="3" name="Content Placeholder 2"/>
          <p:cNvSpPr>
            <a:spLocks noGrp="1"/>
          </p:cNvSpPr>
          <p:nvPr>
            <p:ph idx="1"/>
          </p:nvPr>
        </p:nvSpPr>
        <p:spPr>
          <a:xfrm>
            <a:off x="457200" y="1037800"/>
            <a:ext cx="8229600" cy="5684666"/>
          </a:xfrm>
        </p:spPr>
        <p:txBody>
          <a:bodyPr>
            <a:normAutofit lnSpcReduction="10000"/>
          </a:bodyPr>
          <a:lstStyle/>
          <a:p>
            <a:r>
              <a:rPr lang="en-US" sz="2400" b="1" dirty="0" smtClean="0"/>
              <a:t>Own source revenues</a:t>
            </a:r>
            <a:r>
              <a:rPr lang="en-US" sz="2400" dirty="0" smtClean="0"/>
              <a:t> are determined by the government concerned and flow into its accounts, though state revenues may be collected by the federal government.  They may come from exclusively assigned revenue sources or jointly assigned sources</a:t>
            </a:r>
          </a:p>
          <a:p>
            <a:r>
              <a:rPr lang="en-US" sz="2400" b="1" dirty="0" smtClean="0"/>
              <a:t>Shared revenues</a:t>
            </a:r>
            <a:r>
              <a:rPr lang="en-US" sz="2400" dirty="0" smtClean="0"/>
              <a:t> are determined and collected by the federal government but allocated by formula amongst federal and state governments.  State shares may not appear in the federal budget but go to a separate national account. They are non-conditional (unless a portion to the states is for local governments). The base for shared revenues can be all sources or specific sources and the formulas for specific sources can vary.</a:t>
            </a:r>
          </a:p>
          <a:p>
            <a:r>
              <a:rPr lang="en-US" sz="2400" b="1" dirty="0" smtClean="0"/>
              <a:t>Transferred revenues</a:t>
            </a:r>
            <a:r>
              <a:rPr lang="en-US" sz="2400" dirty="0" smtClean="0"/>
              <a:t> flow from the federal budget to the state or local governments and are determined by the federal government.  They may be conditional or non-conditional</a:t>
            </a:r>
            <a:endParaRPr lang="en-US" sz="2400" dirty="0"/>
          </a:p>
        </p:txBody>
      </p:sp>
    </p:spTree>
    <p:extLst>
      <p:ext uri="{BB962C8B-B14F-4D97-AF65-F5344CB8AC3E}">
        <p14:creationId xmlns:p14="http://schemas.microsoft.com/office/powerpoint/2010/main" val="3050479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763162"/>
          </a:xfrm>
        </p:spPr>
        <p:txBody>
          <a:bodyPr>
            <a:normAutofit/>
          </a:bodyPr>
          <a:lstStyle/>
          <a:p>
            <a:r>
              <a:rPr lang="en-US" sz="3200" dirty="0" smtClean="0"/>
              <a:t>Sharing a Tax Base</a:t>
            </a:r>
            <a:endParaRPr lang="en-US" sz="3200" dirty="0"/>
          </a:p>
        </p:txBody>
      </p:sp>
      <p:sp>
        <p:nvSpPr>
          <p:cNvPr id="3" name="Content Placeholder 2"/>
          <p:cNvSpPr>
            <a:spLocks noGrp="1"/>
          </p:cNvSpPr>
          <p:nvPr>
            <p:ph idx="1"/>
          </p:nvPr>
        </p:nvSpPr>
        <p:spPr>
          <a:xfrm>
            <a:off x="457200" y="1192696"/>
            <a:ext cx="8229600" cy="5219979"/>
          </a:xfrm>
        </p:spPr>
        <p:txBody>
          <a:bodyPr>
            <a:normAutofit lnSpcReduction="10000"/>
          </a:bodyPr>
          <a:lstStyle/>
          <a:p>
            <a:r>
              <a:rPr lang="en-US" sz="2400" dirty="0" smtClean="0"/>
              <a:t>In many federations both orders of government may impose the same taxes of certain kinds, e.g. personal and corporate income taxes.</a:t>
            </a:r>
          </a:p>
          <a:p>
            <a:r>
              <a:rPr lang="en-US" sz="2400" dirty="0" smtClean="0"/>
              <a:t>This creates potential issues of competition by each order of government over its share of the “tax room”.</a:t>
            </a:r>
          </a:p>
          <a:p>
            <a:r>
              <a:rPr lang="en-US" sz="2400" dirty="0" smtClean="0"/>
              <a:t>It can also add to complexity and administrative burden if each order of government has different bases and rates as well as administration of taxes in these areas.</a:t>
            </a:r>
          </a:p>
          <a:p>
            <a:r>
              <a:rPr lang="en-US" sz="2400" dirty="0" smtClean="0"/>
              <a:t>These issues can be dealt with by:</a:t>
            </a:r>
          </a:p>
          <a:p>
            <a:pPr lvl="1"/>
            <a:r>
              <a:rPr lang="en-US" sz="2400" dirty="0" smtClean="0"/>
              <a:t>Agreed harmonization or having the states required to use the federal tax base, but giving them (defined) discretion regarding rates</a:t>
            </a:r>
          </a:p>
          <a:p>
            <a:pPr lvl="1"/>
            <a:r>
              <a:rPr lang="en-US" sz="2400" dirty="0" smtClean="0"/>
              <a:t>Having the federal government collect these taxes for the states </a:t>
            </a:r>
            <a:endParaRPr lang="en-US" sz="2400" dirty="0"/>
          </a:p>
        </p:txBody>
      </p:sp>
    </p:spTree>
    <p:extLst>
      <p:ext uri="{BB962C8B-B14F-4D97-AF65-F5344CB8AC3E}">
        <p14:creationId xmlns:p14="http://schemas.microsoft.com/office/powerpoint/2010/main" val="3197847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1204"/>
          </a:xfrm>
        </p:spPr>
        <p:txBody>
          <a:bodyPr>
            <a:normAutofit/>
          </a:bodyPr>
          <a:lstStyle/>
          <a:p>
            <a:r>
              <a:rPr lang="en-US" sz="3200" dirty="0" smtClean="0"/>
              <a:t>Criteria for Assigning a Revenue Source</a:t>
            </a:r>
            <a:endParaRPr lang="en-US" sz="3200" dirty="0"/>
          </a:p>
        </p:txBody>
      </p:sp>
      <p:sp>
        <p:nvSpPr>
          <p:cNvPr id="4" name="Content Placeholder 3"/>
          <p:cNvSpPr>
            <a:spLocks noGrp="1"/>
          </p:cNvSpPr>
          <p:nvPr>
            <p:ph idx="1"/>
          </p:nvPr>
        </p:nvSpPr>
        <p:spPr>
          <a:xfrm>
            <a:off x="457200" y="1254654"/>
            <a:ext cx="8229600" cy="4871509"/>
          </a:xfrm>
        </p:spPr>
        <p:txBody>
          <a:bodyPr>
            <a:normAutofit fontScale="92500"/>
          </a:bodyPr>
          <a:lstStyle/>
          <a:p>
            <a:r>
              <a:rPr lang="en-US" sz="2400" dirty="0" smtClean="0"/>
              <a:t>Economic criteria</a:t>
            </a:r>
          </a:p>
          <a:p>
            <a:pPr lvl="1"/>
            <a:r>
              <a:rPr lang="en-US" sz="2400" dirty="0" smtClean="0"/>
              <a:t>Efficiency: Avoid undue tax competition, distortion of investment decisions, hollowing out of a tax base (tax war)</a:t>
            </a:r>
          </a:p>
          <a:p>
            <a:pPr lvl="1"/>
            <a:r>
              <a:rPr lang="en-US" sz="2400" dirty="0" smtClean="0"/>
              <a:t>Equity: At individual level, citizens in like situations being treated comparably across states (but depends on services provided); at region level, evening out disparities in revenue raising capacity (but can be done through transfers)</a:t>
            </a:r>
          </a:p>
          <a:p>
            <a:pPr lvl="1"/>
            <a:r>
              <a:rPr lang="en-US" sz="2400" dirty="0" smtClean="0"/>
              <a:t>Administrative costs: avoid burdensome regime with high collection overhead</a:t>
            </a:r>
            <a:endParaRPr lang="en-US" sz="2400" dirty="0"/>
          </a:p>
          <a:p>
            <a:r>
              <a:rPr lang="en-US" sz="2400" dirty="0" smtClean="0"/>
              <a:t>Political criteria</a:t>
            </a:r>
          </a:p>
          <a:p>
            <a:pPr lvl="1"/>
            <a:r>
              <a:rPr lang="en-US" sz="2400" dirty="0" smtClean="0"/>
              <a:t>Adequacy: enough potential sources for adequate degree of self-financing (very political judgment).</a:t>
            </a:r>
          </a:p>
          <a:p>
            <a:pPr lvl="1"/>
            <a:r>
              <a:rPr lang="en-US" sz="2400" dirty="0" smtClean="0"/>
              <a:t>Other: constitution, history, regional politics</a:t>
            </a:r>
            <a:endParaRPr lang="en-US" sz="2400" dirty="0"/>
          </a:p>
        </p:txBody>
      </p:sp>
    </p:spTree>
    <p:extLst>
      <p:ext uri="{BB962C8B-B14F-4D97-AF65-F5344CB8AC3E}">
        <p14:creationId xmlns:p14="http://schemas.microsoft.com/office/powerpoint/2010/main" val="3213068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5120"/>
          </a:xfrm>
        </p:spPr>
        <p:txBody>
          <a:bodyPr>
            <a:normAutofit/>
          </a:bodyPr>
          <a:lstStyle/>
          <a:p>
            <a:r>
              <a:rPr lang="en-US" sz="3200" dirty="0" smtClean="0"/>
              <a:t>Tax Administration</a:t>
            </a:r>
            <a:endParaRPr lang="en-US" sz="3200" dirty="0"/>
          </a:p>
        </p:txBody>
      </p:sp>
      <p:sp>
        <p:nvSpPr>
          <p:cNvPr id="3" name="Content Placeholder 2"/>
          <p:cNvSpPr>
            <a:spLocks noGrp="1"/>
          </p:cNvSpPr>
          <p:nvPr>
            <p:ph idx="1"/>
          </p:nvPr>
        </p:nvSpPr>
        <p:spPr>
          <a:xfrm>
            <a:off x="457200" y="1316612"/>
            <a:ext cx="8229600" cy="4809551"/>
          </a:xfrm>
        </p:spPr>
        <p:txBody>
          <a:bodyPr>
            <a:normAutofit lnSpcReduction="10000"/>
          </a:bodyPr>
          <a:lstStyle/>
          <a:p>
            <a:r>
              <a:rPr lang="en-US" sz="2400" dirty="0" smtClean="0"/>
              <a:t>Should apply uniformly, balance high yield and low collection cost, promote voluntary compliance</a:t>
            </a:r>
          </a:p>
          <a:p>
            <a:r>
              <a:rPr lang="en-US" sz="2400" dirty="0" smtClean="0"/>
              <a:t>Centralized or decentralized collection:</a:t>
            </a:r>
          </a:p>
          <a:p>
            <a:pPr lvl="1"/>
            <a:r>
              <a:rPr lang="en-US" sz="2400" dirty="0" smtClean="0"/>
              <a:t>Logic varies by source, but for most mobile tax bases and VAT strong argument for federal collection, even of state taxes.</a:t>
            </a:r>
          </a:p>
          <a:p>
            <a:pPr lvl="1"/>
            <a:r>
              <a:rPr lang="en-US" sz="2400" dirty="0" smtClean="0"/>
              <a:t>Decentralized administration can lead to “administrative competition” and tax loss (Germany) </a:t>
            </a:r>
          </a:p>
          <a:p>
            <a:r>
              <a:rPr lang="en-US" sz="2400" dirty="0" smtClean="0"/>
              <a:t>Federal administration may be required by law, but it can also be result of a political agreement.  </a:t>
            </a:r>
          </a:p>
          <a:p>
            <a:r>
              <a:rPr lang="en-US" sz="2400" dirty="0" smtClean="0"/>
              <a:t>States can have a role in oversight of national revenue agency.</a:t>
            </a:r>
            <a:endParaRPr lang="en-US" sz="2400" dirty="0"/>
          </a:p>
        </p:txBody>
      </p:sp>
    </p:spTree>
    <p:extLst>
      <p:ext uri="{BB962C8B-B14F-4D97-AF65-F5344CB8AC3E}">
        <p14:creationId xmlns:p14="http://schemas.microsoft.com/office/powerpoint/2010/main" val="1814267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6099"/>
          </a:xfrm>
        </p:spPr>
        <p:txBody>
          <a:bodyPr>
            <a:normAutofit/>
          </a:bodyPr>
          <a:lstStyle/>
          <a:p>
            <a:r>
              <a:rPr lang="en-US" sz="3200" dirty="0" smtClean="0"/>
              <a:t>Personal Income Tax</a:t>
            </a:r>
            <a:endParaRPr lang="en-US" sz="3200" dirty="0"/>
          </a:p>
        </p:txBody>
      </p:sp>
      <p:sp>
        <p:nvSpPr>
          <p:cNvPr id="3" name="Content Placeholder 2"/>
          <p:cNvSpPr>
            <a:spLocks noGrp="1"/>
          </p:cNvSpPr>
          <p:nvPr>
            <p:ph idx="1"/>
          </p:nvPr>
        </p:nvSpPr>
        <p:spPr>
          <a:xfrm>
            <a:off x="457200" y="1130738"/>
            <a:ext cx="8229600" cy="4995426"/>
          </a:xfrm>
        </p:spPr>
        <p:txBody>
          <a:bodyPr>
            <a:normAutofit/>
          </a:bodyPr>
          <a:lstStyle/>
          <a:p>
            <a:r>
              <a:rPr lang="en-US" sz="2400" dirty="0" smtClean="0"/>
              <a:t>A major revenue source in advanced economies.  Much less so in developing economies.</a:t>
            </a:r>
          </a:p>
          <a:p>
            <a:r>
              <a:rPr lang="en-US" sz="2400" dirty="0" smtClean="0"/>
              <a:t>This tax is federal only, but it can be shared.</a:t>
            </a:r>
          </a:p>
          <a:p>
            <a:r>
              <a:rPr lang="en-US" sz="2400" dirty="0" smtClean="0"/>
              <a:t>When shared, tax competition can arise and affect decisions regarding residence (</a:t>
            </a:r>
            <a:r>
              <a:rPr lang="en-US" sz="2400" dirty="0" err="1" smtClean="0"/>
              <a:t>Swizerland</a:t>
            </a:r>
            <a:r>
              <a:rPr lang="en-US" sz="2400" dirty="0" smtClean="0"/>
              <a:t>) or investment</a:t>
            </a:r>
          </a:p>
          <a:p>
            <a:r>
              <a:rPr lang="en-US" sz="2400" dirty="0" smtClean="0"/>
              <a:t>In some cases, state level is given right to a limited top-up rate on national PST (Scotland)</a:t>
            </a:r>
          </a:p>
          <a:p>
            <a:r>
              <a:rPr lang="en-US" sz="2400" dirty="0" smtClean="0"/>
              <a:t>In other cases, states accept federal administration in exchange for free administration and some freedom re rates (but none or less re base)</a:t>
            </a:r>
          </a:p>
          <a:p>
            <a:r>
              <a:rPr lang="en-US" sz="2400" dirty="0" smtClean="0"/>
              <a:t>Countries without harmonized regimes between levels have significantly higher administrative cost and taxpayer burden</a:t>
            </a:r>
            <a:endParaRPr lang="en-US" sz="2400" dirty="0"/>
          </a:p>
        </p:txBody>
      </p:sp>
    </p:spTree>
    <p:extLst>
      <p:ext uri="{BB962C8B-B14F-4D97-AF65-F5344CB8AC3E}">
        <p14:creationId xmlns:p14="http://schemas.microsoft.com/office/powerpoint/2010/main" val="2557127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47673"/>
          </a:xfrm>
        </p:spPr>
        <p:txBody>
          <a:bodyPr>
            <a:normAutofit/>
          </a:bodyPr>
          <a:lstStyle/>
          <a:p>
            <a:r>
              <a:rPr lang="en-US" sz="3200" dirty="0" smtClean="0"/>
              <a:t>Corporate Income Tax</a:t>
            </a:r>
            <a:endParaRPr lang="en-US" sz="3200" dirty="0"/>
          </a:p>
        </p:txBody>
      </p:sp>
      <p:sp>
        <p:nvSpPr>
          <p:cNvPr id="3" name="Content Placeholder 2"/>
          <p:cNvSpPr>
            <a:spLocks noGrp="1"/>
          </p:cNvSpPr>
          <p:nvPr>
            <p:ph idx="1"/>
          </p:nvPr>
        </p:nvSpPr>
        <p:spPr>
          <a:xfrm>
            <a:off x="457200" y="1301124"/>
            <a:ext cx="8229600" cy="4825040"/>
          </a:xfrm>
        </p:spPr>
        <p:txBody>
          <a:bodyPr>
            <a:normAutofit/>
          </a:bodyPr>
          <a:lstStyle/>
          <a:p>
            <a:r>
              <a:rPr lang="en-US" sz="2400" dirty="0" smtClean="0"/>
              <a:t>This too can be a joint tax base in some federations and it can pose especially problems with tax competition and misallocation of resources.</a:t>
            </a:r>
          </a:p>
          <a:p>
            <a:r>
              <a:rPr lang="en-US" sz="2400" dirty="0" smtClean="0"/>
              <a:t>It can also be technically challenging to determine where to allocate corporate profit as between states.  This can be resolved through politically agreed administrative arrangements</a:t>
            </a:r>
          </a:p>
          <a:p>
            <a:r>
              <a:rPr lang="en-US" sz="2400" dirty="0" smtClean="0"/>
              <a:t>Ideally, this is a purely federal tax.  If need be, it proceeds can be part of revenue sharing with the states.</a:t>
            </a:r>
          </a:p>
          <a:p>
            <a:pPr marL="0" indent="0">
              <a:buNone/>
            </a:pPr>
            <a:endParaRPr lang="en-US" sz="2400" dirty="0"/>
          </a:p>
        </p:txBody>
      </p:sp>
    </p:spTree>
    <p:extLst>
      <p:ext uri="{BB962C8B-B14F-4D97-AF65-F5344CB8AC3E}">
        <p14:creationId xmlns:p14="http://schemas.microsoft.com/office/powerpoint/2010/main" val="2101389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9037"/>
          </a:xfrm>
        </p:spPr>
        <p:txBody>
          <a:bodyPr>
            <a:normAutofit/>
          </a:bodyPr>
          <a:lstStyle/>
          <a:p>
            <a:r>
              <a:rPr lang="en-US" sz="3200" dirty="0" smtClean="0"/>
              <a:t>Sales, Value Added and Turnover Taxes</a:t>
            </a:r>
            <a:endParaRPr lang="en-US" sz="3200" dirty="0"/>
          </a:p>
        </p:txBody>
      </p:sp>
      <p:sp>
        <p:nvSpPr>
          <p:cNvPr id="3" name="Content Placeholder 2"/>
          <p:cNvSpPr>
            <a:spLocks noGrp="1"/>
          </p:cNvSpPr>
          <p:nvPr>
            <p:ph idx="1"/>
          </p:nvPr>
        </p:nvSpPr>
        <p:spPr>
          <a:xfrm>
            <a:off x="457200" y="1332102"/>
            <a:ext cx="8229600" cy="5281938"/>
          </a:xfrm>
        </p:spPr>
        <p:txBody>
          <a:bodyPr>
            <a:normAutofit lnSpcReduction="10000"/>
          </a:bodyPr>
          <a:lstStyle/>
          <a:p>
            <a:r>
              <a:rPr lang="en-US" sz="2400" dirty="0" smtClean="0"/>
              <a:t>Historically, many federations had devolved sales taxes.  But when applied to inputs in the chain of production, these constituted a burden on domestic producers than international producers did not have.  Moreover, some sales taxes undermined internal market (India).</a:t>
            </a:r>
          </a:p>
          <a:p>
            <a:r>
              <a:rPr lang="en-US" sz="2400" dirty="0" smtClean="0"/>
              <a:t>Value added taxes address these problems and can very very lucrative.  But they require national administration because the stages of production of a product or service can cross state boundaries.</a:t>
            </a:r>
          </a:p>
          <a:p>
            <a:r>
              <a:rPr lang="en-US" sz="2400" dirty="0" smtClean="0"/>
              <a:t>Australia, Canada, India, and Pakistan have moved to VAT.  In Australia, it is purely national but states get all the revenues.  In Canada, federal government administers but revenues are shared with provinces; it had to concede some flexibility on bases and rates to provinces (and in Quebec, provincial administration), but this is undesirable economically.</a:t>
            </a:r>
            <a:endParaRPr lang="en-US" sz="2400" dirty="0"/>
          </a:p>
        </p:txBody>
      </p:sp>
    </p:spTree>
    <p:extLst>
      <p:ext uri="{BB962C8B-B14F-4D97-AF65-F5344CB8AC3E}">
        <p14:creationId xmlns:p14="http://schemas.microsoft.com/office/powerpoint/2010/main" val="1119969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71589"/>
          </a:xfrm>
        </p:spPr>
        <p:txBody>
          <a:bodyPr>
            <a:normAutofit/>
          </a:bodyPr>
          <a:lstStyle/>
          <a:p>
            <a:r>
              <a:rPr lang="en-US" sz="3200" dirty="0" smtClean="0"/>
              <a:t>Social Insurance Contributions and Payroll Taxes</a:t>
            </a:r>
            <a:endParaRPr lang="en-US" sz="3200" dirty="0"/>
          </a:p>
        </p:txBody>
      </p:sp>
      <p:sp>
        <p:nvSpPr>
          <p:cNvPr id="3" name="Content Placeholder 2"/>
          <p:cNvSpPr>
            <a:spLocks noGrp="1"/>
          </p:cNvSpPr>
          <p:nvPr>
            <p:ph idx="1"/>
          </p:nvPr>
        </p:nvSpPr>
        <p:spPr>
          <a:xfrm>
            <a:off x="457200" y="1285634"/>
            <a:ext cx="8229600" cy="4840530"/>
          </a:xfrm>
        </p:spPr>
        <p:txBody>
          <a:bodyPr>
            <a:normAutofit/>
          </a:bodyPr>
          <a:lstStyle/>
          <a:p>
            <a:r>
              <a:rPr lang="en-US" sz="2400" dirty="0" smtClean="0"/>
              <a:t>These are a major revenue source in some federations, but quite minor in others.  Social insurance schemes can include pensions, health insurance, unemployment insurance.</a:t>
            </a:r>
          </a:p>
          <a:p>
            <a:r>
              <a:rPr lang="en-US" sz="2400" dirty="0" smtClean="0"/>
              <a:t>They are </a:t>
            </a:r>
            <a:r>
              <a:rPr lang="en-US" sz="2400" dirty="0" err="1" smtClean="0"/>
              <a:t>effecitively</a:t>
            </a:r>
            <a:r>
              <a:rPr lang="en-US" sz="2400" dirty="0" smtClean="0"/>
              <a:t> a tax on employment and if too large can lead to a black market in </a:t>
            </a:r>
            <a:r>
              <a:rPr lang="en-US" sz="2400" dirty="0" err="1" smtClean="0"/>
              <a:t>labour</a:t>
            </a:r>
            <a:r>
              <a:rPr lang="en-US" sz="2400" dirty="0" smtClean="0"/>
              <a:t>.</a:t>
            </a:r>
          </a:p>
          <a:p>
            <a:r>
              <a:rPr lang="en-US" sz="2400" dirty="0" smtClean="0"/>
              <a:t>They are administratively quite simple and so can be managed at the state level, even for a national insurance program.  If a social insurance regime is decentralized, there needs to be provision for mobility across states.</a:t>
            </a:r>
          </a:p>
          <a:p>
            <a:r>
              <a:rPr lang="en-US" sz="2400" dirty="0" smtClean="0"/>
              <a:t>The revenues can be reserved for an insurance fund or used for general purposes.</a:t>
            </a:r>
            <a:endParaRPr lang="en-US" sz="2400" dirty="0"/>
          </a:p>
        </p:txBody>
      </p:sp>
    </p:spTree>
    <p:extLst>
      <p:ext uri="{BB962C8B-B14F-4D97-AF65-F5344CB8AC3E}">
        <p14:creationId xmlns:p14="http://schemas.microsoft.com/office/powerpoint/2010/main" val="9673637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115</TotalTime>
  <Words>1467</Words>
  <Application>Microsoft Macintosh PowerPoint</Application>
  <PresentationFormat>On-screen Show (4:3)</PresentationFormat>
  <Paragraphs>68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Workshop with the Ministry of Planning and  Finance on  Fiscal Federalism  Module Four: Allocation of Revenue Powers   George Anderson  Nay Pyi Taw March, 2019</vt:lpstr>
      <vt:lpstr>Major Categories of Revenue Sources</vt:lpstr>
      <vt:lpstr>Sharing a Tax Base</vt:lpstr>
      <vt:lpstr>Criteria for Assigning a Revenue Source</vt:lpstr>
      <vt:lpstr>Tax Administration</vt:lpstr>
      <vt:lpstr>Personal Income Tax</vt:lpstr>
      <vt:lpstr>Corporate Income Tax</vt:lpstr>
      <vt:lpstr>Sales, Value Added and Turnover Taxes</vt:lpstr>
      <vt:lpstr>Social Insurance Contributions and Payroll Taxes</vt:lpstr>
      <vt:lpstr>Property Taxes</vt:lpstr>
      <vt:lpstr>Natural Resource Revenues</vt:lpstr>
      <vt:lpstr>Export and Import Levies</vt:lpstr>
      <vt:lpstr>Licenses and User Charges</vt:lpstr>
      <vt:lpstr>Excise and Environmental Taxes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with the Ministry of Planning and  Finance on  Fiscal Federalism  Module Two: Division of Powers   George Anderson  Nay Pyi Taw March, 2019</dc:title>
  <dc:creator>george anderson</dc:creator>
  <cp:lastModifiedBy>george anderson</cp:lastModifiedBy>
  <cp:revision>13</cp:revision>
  <dcterms:created xsi:type="dcterms:W3CDTF">2019-03-27T11:04:50Z</dcterms:created>
  <dcterms:modified xsi:type="dcterms:W3CDTF">2019-03-28T05:18:52Z</dcterms:modified>
</cp:coreProperties>
</file>