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12" y="-2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643783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1827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6177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777239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431C566F-D4C5-C442-891D-631826BEE537}" type="datetimeFigureOut">
              <a:rPr lang="en-US" smtClean="0"/>
              <a:t>19-03-28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2836636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431C566F-D4C5-C442-891D-631826BEE537}" type="datetimeFigureOut">
              <a:rPr lang="en-US" smtClean="0"/>
              <a:t>19-03-28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4271131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431C566F-D4C5-C442-891D-631826BEE537}" type="datetimeFigureOut">
              <a:rPr lang="en-US" smtClean="0"/>
              <a:t>19-03-28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348154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431C566F-D4C5-C442-891D-631826BEE537}" type="datetimeFigureOut">
              <a:rPr lang="en-US" smtClean="0"/>
              <a:t>19-03-28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73167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1C566F-D4C5-C442-891D-631826BEE537}" type="datetimeFigureOut">
              <a:rPr lang="en-US" smtClean="0"/>
              <a:t>19-03-28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3551397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31C566F-D4C5-C442-891D-631826BEE537}" type="datetimeFigureOut">
              <a:rPr lang="en-US" smtClean="0"/>
              <a:t>19-03-28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2904759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31C566F-D4C5-C442-891D-631826BEE537}" type="datetimeFigureOut">
              <a:rPr lang="en-US" smtClean="0"/>
              <a:t>19-03-28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934973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C566F-D4C5-C442-891D-631826BEE537}" type="datetimeFigureOut">
              <a:rPr lang="en-US" smtClean="0"/>
              <a:t>19-03-28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2572C-5B6F-4E48-BDB2-9BF5A0CB3839}" type="slidenum">
              <a:rPr lang="en-US" smtClean="0"/>
              <a:t>‹#›</a:t>
            </a:fld>
            <a:endParaRPr lang="en-US"/>
          </a:p>
        </p:txBody>
      </p:sp>
    </p:spTree>
    <p:extLst>
      <p:ext uri="{BB962C8B-B14F-4D97-AF65-F5344CB8AC3E}">
        <p14:creationId xmlns:p14="http://schemas.microsoft.com/office/powerpoint/2010/main" val="162411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392823"/>
          </a:xfrm>
        </p:spPr>
        <p:txBody>
          <a:bodyPr>
            <a:normAutofit fontScale="90000"/>
          </a:bodyPr>
          <a:lstStyle/>
          <a:p>
            <a:r>
              <a:rPr lang="en-US" sz="3100" dirty="0" smtClean="0"/>
              <a:t>Workshop with the Ministry of Planning and </a:t>
            </a:r>
            <a:br>
              <a:rPr lang="en-US" sz="3100" dirty="0" smtClean="0"/>
            </a:br>
            <a:r>
              <a:rPr lang="en-US" sz="3100" dirty="0" smtClean="0"/>
              <a:t>Finance on</a:t>
            </a:r>
            <a:br>
              <a:rPr lang="en-US" sz="3100" dirty="0" smtClean="0"/>
            </a:br>
            <a:r>
              <a:rPr lang="en-US" sz="3100" dirty="0" smtClean="0"/>
              <a:t/>
            </a:r>
            <a:br>
              <a:rPr lang="en-US" sz="3100" dirty="0" smtClean="0"/>
            </a:br>
            <a:r>
              <a:rPr lang="en-US" sz="3600" dirty="0" smtClean="0"/>
              <a:t>Fiscal Federalism</a:t>
            </a:r>
            <a:br>
              <a:rPr lang="en-US" sz="3600" dirty="0" smtClean="0"/>
            </a:br>
            <a:r>
              <a:rPr lang="en-US" sz="3600" dirty="0" smtClean="0"/>
              <a:t/>
            </a:r>
            <a:br>
              <a:rPr lang="en-US" sz="3600" dirty="0" smtClean="0"/>
            </a:br>
            <a:r>
              <a:rPr lang="en-US" sz="3600" dirty="0" smtClean="0"/>
              <a:t>Module Five: Transitioning </a:t>
            </a:r>
            <a:r>
              <a:rPr lang="en-US" sz="3600" smtClean="0"/>
              <a:t>to Federalism</a:t>
            </a:r>
            <a:r>
              <a:rPr lang="en-US" sz="3600" dirty="0" smtClean="0"/>
              <a:t/>
            </a:r>
            <a:br>
              <a:rPr lang="en-US" sz="3600" dirty="0" smtClean="0"/>
            </a:br>
            <a:r>
              <a:rPr lang="en-US" sz="3600" dirty="0"/>
              <a:t/>
            </a:r>
            <a:br>
              <a:rPr lang="en-US" sz="3600" dirty="0"/>
            </a:br>
            <a:r>
              <a:rPr lang="en-US" sz="2800" dirty="0"/>
              <a:t/>
            </a:r>
            <a:br>
              <a:rPr lang="en-US" sz="2800" dirty="0"/>
            </a:br>
            <a:r>
              <a:rPr lang="en-US" sz="2800" dirty="0" smtClean="0"/>
              <a:t>George Anderson</a:t>
            </a:r>
            <a:br>
              <a:rPr lang="en-US" sz="2800" dirty="0" smtClean="0"/>
            </a:br>
            <a:r>
              <a:rPr lang="en-US" sz="2800" dirty="0"/>
              <a:t/>
            </a:r>
            <a:br>
              <a:rPr lang="en-US" sz="2800" dirty="0"/>
            </a:br>
            <a:r>
              <a:rPr lang="en-US" sz="2800" dirty="0" smtClean="0"/>
              <a:t>Nay </a:t>
            </a:r>
            <a:r>
              <a:rPr lang="en-US" sz="2800" dirty="0" err="1" smtClean="0"/>
              <a:t>Pyi</a:t>
            </a:r>
            <a:r>
              <a:rPr lang="en-US" sz="2800" dirty="0" smtClean="0"/>
              <a:t> Taw</a:t>
            </a:r>
            <a:br>
              <a:rPr lang="en-US" sz="2800" dirty="0" smtClean="0"/>
            </a:br>
            <a:r>
              <a:rPr lang="en-US" sz="2800" dirty="0" smtClean="0"/>
              <a:t>March, 2019</a:t>
            </a:r>
            <a:endParaRPr lang="en-US" sz="2800" dirty="0"/>
          </a:p>
        </p:txBody>
      </p:sp>
    </p:spTree>
    <p:extLst>
      <p:ext uri="{BB962C8B-B14F-4D97-AF65-F5344CB8AC3E}">
        <p14:creationId xmlns:p14="http://schemas.microsoft.com/office/powerpoint/2010/main" val="1389295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18058"/>
          </a:xfrm>
        </p:spPr>
        <p:txBody>
          <a:bodyPr>
            <a:normAutofit/>
          </a:bodyPr>
          <a:lstStyle/>
          <a:p>
            <a:r>
              <a:rPr lang="en-US" sz="3200" dirty="0" smtClean="0"/>
              <a:t>A Process or a Destination</a:t>
            </a:r>
            <a:endParaRPr lang="en-US" sz="3200" dirty="0"/>
          </a:p>
        </p:txBody>
      </p:sp>
      <p:sp>
        <p:nvSpPr>
          <p:cNvPr id="3" name="Content Placeholder 2"/>
          <p:cNvSpPr>
            <a:spLocks noGrp="1"/>
          </p:cNvSpPr>
          <p:nvPr>
            <p:ph idx="1"/>
          </p:nvPr>
        </p:nvSpPr>
        <p:spPr/>
        <p:txBody>
          <a:bodyPr>
            <a:normAutofit lnSpcReduction="10000"/>
          </a:bodyPr>
          <a:lstStyle/>
          <a:p>
            <a:r>
              <a:rPr lang="en-US" sz="2400" dirty="0" smtClean="0"/>
              <a:t>There is no universally agreed sense of when a country crosses a line from “unitary, devolved” to “federal”.  It usually involves a constitutional dimension, but long standing federations are very different in form and their extent of devolution.</a:t>
            </a:r>
          </a:p>
          <a:p>
            <a:r>
              <a:rPr lang="en-US" sz="2400" dirty="0" smtClean="0"/>
              <a:t>And federations evolve over time.  Some, like Australia, become more centralized, while others, like Canada, become more decentralized.  Such changes can happen even within unchanged constitutional arrangements.</a:t>
            </a:r>
          </a:p>
          <a:p>
            <a:r>
              <a:rPr lang="en-US" sz="2400" dirty="0" smtClean="0"/>
              <a:t>Belgium, the UK and Pakistan are examples of staged constitutional development, with each step involving further decentralization.</a:t>
            </a:r>
            <a:endParaRPr lang="en-US" sz="2400" dirty="0"/>
          </a:p>
        </p:txBody>
      </p:sp>
    </p:spTree>
    <p:extLst>
      <p:ext uri="{BB962C8B-B14F-4D97-AF65-F5344CB8AC3E}">
        <p14:creationId xmlns:p14="http://schemas.microsoft.com/office/powerpoint/2010/main" val="767985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61798"/>
          </a:xfrm>
        </p:spPr>
        <p:txBody>
          <a:bodyPr>
            <a:normAutofit fontScale="90000"/>
          </a:bodyPr>
          <a:lstStyle/>
          <a:p>
            <a:r>
              <a:rPr lang="en-US" sz="3200" dirty="0" smtClean="0"/>
              <a:t>Federalization in Developing </a:t>
            </a:r>
            <a:r>
              <a:rPr lang="en-US" sz="3200" dirty="0" smtClean="0"/>
              <a:t>Countries: </a:t>
            </a:r>
            <a:br>
              <a:rPr lang="en-US" sz="3200" dirty="0" smtClean="0"/>
            </a:br>
            <a:r>
              <a:rPr lang="en-US" sz="3200" dirty="0" smtClean="0"/>
              <a:t>The Human Dimension</a:t>
            </a:r>
            <a:endParaRPr lang="en-US" sz="3200" dirty="0"/>
          </a:p>
        </p:txBody>
      </p:sp>
      <p:sp>
        <p:nvSpPr>
          <p:cNvPr id="3" name="Content Placeholder 2"/>
          <p:cNvSpPr>
            <a:spLocks noGrp="1"/>
          </p:cNvSpPr>
          <p:nvPr>
            <p:ph idx="1"/>
          </p:nvPr>
        </p:nvSpPr>
        <p:spPr>
          <a:xfrm>
            <a:off x="457200" y="991331"/>
            <a:ext cx="8229600" cy="5591729"/>
          </a:xfrm>
        </p:spPr>
        <p:txBody>
          <a:bodyPr>
            <a:normAutofit/>
          </a:bodyPr>
          <a:lstStyle/>
          <a:p>
            <a:r>
              <a:rPr lang="en-US" sz="2400" dirty="0" smtClean="0"/>
              <a:t>A major challenge in previously  centralized developing countries transitioning to federalism is </a:t>
            </a:r>
            <a:r>
              <a:rPr lang="en-US" sz="2400" b="1" dirty="0" smtClean="0"/>
              <a:t>developing </a:t>
            </a:r>
            <a:r>
              <a:rPr lang="en-US" sz="2400" b="1" dirty="0" smtClean="0"/>
              <a:t>the human </a:t>
            </a:r>
            <a:r>
              <a:rPr lang="en-US" sz="2400" b="1" dirty="0" smtClean="0"/>
              <a:t>capacity </a:t>
            </a:r>
            <a:r>
              <a:rPr lang="en-US" sz="2400" dirty="0" smtClean="0"/>
              <a:t>at the regional and local level, given the transferred responsibilities</a:t>
            </a:r>
            <a:r>
              <a:rPr lang="en-US" sz="2400" dirty="0" smtClean="0"/>
              <a:t>.  It also requires </a:t>
            </a:r>
            <a:r>
              <a:rPr lang="en-US" sz="2400" b="1" dirty="0" smtClean="0"/>
              <a:t>cultural change </a:t>
            </a:r>
            <a:r>
              <a:rPr lang="en-US" sz="2400" dirty="0" smtClean="0"/>
              <a:t>and training in the central government, where there can be resistance.</a:t>
            </a:r>
            <a:endParaRPr lang="en-US" sz="2400" dirty="0" smtClean="0"/>
          </a:p>
          <a:p>
            <a:r>
              <a:rPr lang="en-US" sz="2400" dirty="0" smtClean="0"/>
              <a:t>Ethiopia </a:t>
            </a:r>
            <a:r>
              <a:rPr lang="en-US" sz="2400" dirty="0" smtClean="0"/>
              <a:t>gave the highest priority to </a:t>
            </a:r>
            <a:r>
              <a:rPr lang="en-US" sz="2400" dirty="0" smtClean="0"/>
              <a:t>human capacity </a:t>
            </a:r>
            <a:r>
              <a:rPr lang="en-US" sz="2400" dirty="0" smtClean="0"/>
              <a:t>development, with a senior minister in charge and major resources </a:t>
            </a:r>
            <a:r>
              <a:rPr lang="en-US" sz="2400" dirty="0" smtClean="0"/>
              <a:t>assigned, new institutions created, etc. </a:t>
            </a:r>
            <a:r>
              <a:rPr lang="en-US" sz="2400" dirty="0" smtClean="0"/>
              <a:t>By contrast, South Africa assumed it had the capacity needed at the provincial level when it adopted its new constitution, which has proven to be a major and costly error</a:t>
            </a:r>
            <a:r>
              <a:rPr lang="en-US" sz="2400" dirty="0" smtClean="0"/>
              <a:t>.</a:t>
            </a:r>
          </a:p>
          <a:p>
            <a:endParaRPr lang="en-US" sz="2400" dirty="0" smtClean="0"/>
          </a:p>
          <a:p>
            <a:pPr marL="0" indent="0">
              <a:buNone/>
            </a:pPr>
            <a:endParaRPr lang="en-US" sz="2400" dirty="0"/>
          </a:p>
        </p:txBody>
      </p:sp>
    </p:spTree>
    <p:extLst>
      <p:ext uri="{BB962C8B-B14F-4D97-AF65-F5344CB8AC3E}">
        <p14:creationId xmlns:p14="http://schemas.microsoft.com/office/powerpoint/2010/main" val="126506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Federalization in Developing Countries:</a:t>
            </a:r>
            <a:br>
              <a:rPr lang="en-US" sz="3200" dirty="0" smtClean="0"/>
            </a:br>
            <a:r>
              <a:rPr lang="en-US" sz="3200" dirty="0" smtClean="0"/>
              <a:t>Systems and Mechanisms</a:t>
            </a:r>
            <a:endParaRPr lang="en-US" sz="3200" dirty="0"/>
          </a:p>
        </p:txBody>
      </p:sp>
      <p:sp>
        <p:nvSpPr>
          <p:cNvPr id="3" name="Content Placeholder 2"/>
          <p:cNvSpPr>
            <a:spLocks noGrp="1"/>
          </p:cNvSpPr>
          <p:nvPr>
            <p:ph idx="1"/>
          </p:nvPr>
        </p:nvSpPr>
        <p:spPr>
          <a:xfrm>
            <a:off x="457200" y="1600200"/>
            <a:ext cx="8229600" cy="4766007"/>
          </a:xfrm>
        </p:spPr>
        <p:txBody>
          <a:bodyPr>
            <a:normAutofit lnSpcReduction="10000"/>
          </a:bodyPr>
          <a:lstStyle/>
          <a:p>
            <a:r>
              <a:rPr lang="en-US" sz="2400" dirty="0" smtClean="0"/>
              <a:t>Decentralization will proceed much more smoothly if there are appropriate systems of reporting and accountability etc.  These should be a major part of training.  Ethiopia’s success in budgetary systems won strong evaluation from the World Bank.</a:t>
            </a:r>
          </a:p>
          <a:p>
            <a:r>
              <a:rPr lang="en-US" sz="2400" dirty="0"/>
              <a:t>Kenya had an implementation schedule to its new constitution, setting out when new laws should be passed</a:t>
            </a:r>
            <a:r>
              <a:rPr lang="en-US" sz="2400" dirty="0" smtClean="0"/>
              <a:t>.</a:t>
            </a:r>
          </a:p>
          <a:p>
            <a:r>
              <a:rPr lang="en-US" sz="2400" dirty="0" smtClean="0"/>
              <a:t>Ethiopia required state governments to meet certain standards to qualify for certain transfers.</a:t>
            </a:r>
            <a:endParaRPr lang="en-US" sz="2400" dirty="0"/>
          </a:p>
          <a:p>
            <a:r>
              <a:rPr lang="en-US" sz="2400" dirty="0"/>
              <a:t>Afghanistan, Kenya and Pakistan had “implementation commissions” to oversee the transition</a:t>
            </a:r>
            <a:r>
              <a:rPr lang="en-US" sz="2400" dirty="0" smtClean="0"/>
              <a:t>.</a:t>
            </a:r>
          </a:p>
          <a:p>
            <a:r>
              <a:rPr lang="en-US" sz="2400" dirty="0" smtClean="0"/>
              <a:t>There can be periodic, e.g. five yearly, major reviews at the political level</a:t>
            </a:r>
            <a:endParaRPr lang="en-US" sz="2400" dirty="0"/>
          </a:p>
          <a:p>
            <a:pPr marL="0" indent="0">
              <a:buNone/>
            </a:pPr>
            <a:endParaRPr lang="en-US" sz="2400" dirty="0"/>
          </a:p>
        </p:txBody>
      </p:sp>
    </p:spTree>
    <p:extLst>
      <p:ext uri="{BB962C8B-B14F-4D97-AF65-F5344CB8AC3E}">
        <p14:creationId xmlns:p14="http://schemas.microsoft.com/office/powerpoint/2010/main" val="1206373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Steps Prior to “Federalizing”</a:t>
            </a:r>
            <a:endParaRPr lang="en-US" sz="3200" dirty="0"/>
          </a:p>
        </p:txBody>
      </p:sp>
      <p:sp>
        <p:nvSpPr>
          <p:cNvPr id="3" name="Content Placeholder 2"/>
          <p:cNvSpPr>
            <a:spLocks noGrp="1"/>
          </p:cNvSpPr>
          <p:nvPr>
            <p:ph idx="1"/>
          </p:nvPr>
        </p:nvSpPr>
        <p:spPr/>
        <p:txBody>
          <a:bodyPr>
            <a:normAutofit/>
          </a:bodyPr>
          <a:lstStyle/>
          <a:p>
            <a:r>
              <a:rPr lang="en-US" sz="2400" dirty="0" smtClean="0"/>
              <a:t>The same logic applies to the period before a country moves to “federalize”.</a:t>
            </a:r>
          </a:p>
          <a:p>
            <a:r>
              <a:rPr lang="en-US" sz="2400" dirty="0" smtClean="0"/>
              <a:t>This can be especially true if the new federal units (states) are reasonably clear (which is often not the case) because the process of developing their capacity and transferring some addition responsibilities can be started.</a:t>
            </a:r>
          </a:p>
          <a:p>
            <a:r>
              <a:rPr lang="en-US" sz="2400" dirty="0" smtClean="0"/>
              <a:t>So a plan covering staged steps and </a:t>
            </a:r>
            <a:r>
              <a:rPr lang="en-US" sz="2400" dirty="0" err="1" smtClean="0"/>
              <a:t>priorties</a:t>
            </a:r>
            <a:r>
              <a:rPr lang="en-US" sz="2400" dirty="0" smtClean="0"/>
              <a:t>, both in terms of developing human capacity and associated systems can help ease the transition to a </a:t>
            </a:r>
            <a:r>
              <a:rPr lang="en-US" sz="2400" smtClean="0"/>
              <a:t>federal regime.</a:t>
            </a:r>
            <a:endParaRPr lang="en-US" sz="2400"/>
          </a:p>
        </p:txBody>
      </p:sp>
    </p:spTree>
    <p:extLst>
      <p:ext uri="{BB962C8B-B14F-4D97-AF65-F5344CB8AC3E}">
        <p14:creationId xmlns:p14="http://schemas.microsoft.com/office/powerpoint/2010/main" val="3811308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TotalTime>
  <Words>423</Words>
  <Application>Microsoft Macintosh PowerPoint</Application>
  <PresentationFormat>On-screen Show (4:3)</PresentationFormat>
  <Paragraphs>18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Workshop with the Ministry of Planning and  Finance on  Fiscal Federalism  Module Five: Transitioning to Federalism   George Anderson  Nay Pyi Taw March, 2019</vt:lpstr>
      <vt:lpstr>A Process or a Destination</vt:lpstr>
      <vt:lpstr>Federalization in Developing Countries:  The Human Dimension</vt:lpstr>
      <vt:lpstr>Federalization in Developing Countries: Systems and Mechanisms</vt:lpstr>
      <vt:lpstr>Steps Prior to “Federalizing”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with the Ministry of Planning and  Finance on  Fiscal Federalism  Module Two: Division of Powers   George Anderson  Nay Pyi Taw March, 2019</dc:title>
  <dc:creator>george anderson</dc:creator>
  <cp:lastModifiedBy>george anderson</cp:lastModifiedBy>
  <cp:revision>7</cp:revision>
  <dcterms:created xsi:type="dcterms:W3CDTF">2019-03-27T11:04:50Z</dcterms:created>
  <dcterms:modified xsi:type="dcterms:W3CDTF">2019-03-28T05:54:53Z</dcterms:modified>
</cp:coreProperties>
</file>